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1" r:id="rId2"/>
    <p:sldId id="334" r:id="rId3"/>
    <p:sldId id="293" r:id="rId4"/>
    <p:sldId id="329" r:id="rId5"/>
    <p:sldId id="295" r:id="rId6"/>
    <p:sldId id="296" r:id="rId7"/>
    <p:sldId id="297" r:id="rId8"/>
    <p:sldId id="298" r:id="rId9"/>
    <p:sldId id="299" r:id="rId10"/>
    <p:sldId id="300" r:id="rId11"/>
    <p:sldId id="335" r:id="rId12"/>
    <p:sldId id="330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1" r:id="rId21"/>
    <p:sldId id="313" r:id="rId22"/>
    <p:sldId id="336" r:id="rId23"/>
    <p:sldId id="315" r:id="rId24"/>
    <p:sldId id="318" r:id="rId25"/>
    <p:sldId id="319" r:id="rId26"/>
    <p:sldId id="320" r:id="rId27"/>
    <p:sldId id="331" r:id="rId28"/>
    <p:sldId id="323" r:id="rId29"/>
    <p:sldId id="324" r:id="rId30"/>
    <p:sldId id="337" r:id="rId31"/>
    <p:sldId id="328" r:id="rId32"/>
    <p:sldId id="332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02" d="100"/>
          <a:sy n="102" d="100"/>
        </p:scale>
        <p:origin x="852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0E8FB-272C-4B1B-983E-2E6AB7B9995C}" type="datetimeFigureOut">
              <a:rPr lang="en-US" smtClean="0"/>
              <a:pPr/>
              <a:t>7/2/2024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79A5C-EAC1-4666-928C-3C4909F699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B59743-11D6-46ED-A683-BCFF64DE0520}" type="slidenum">
              <a:rPr lang="ar-SA" smtClean="0"/>
              <a:pPr/>
              <a:t>4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560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D8D8A6-E6AF-461D-998A-EAB80B44DF05}" type="slidenum">
              <a:rPr lang="ar-SA" smtClean="0"/>
              <a:pPr/>
              <a:t>23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7F9EF6-F584-4D9D-AEC1-857F41C029FB}" type="slidenum">
              <a:rPr lang="ar-SA" smtClean="0"/>
              <a:pPr/>
              <a:t>24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D10A1D-D7D9-4639-A043-391BCF5034CE}" type="slidenum">
              <a:rPr lang="ar-SA" smtClean="0"/>
              <a:pPr/>
              <a:t>25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F6F6F6-3727-4504-8566-790A3D354556}" type="slidenum">
              <a:rPr lang="ar-SA" smtClean="0"/>
              <a:pPr/>
              <a:t>26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A0C654-D6AA-4B4C-9C68-1DF3B380F219}" type="slidenum">
              <a:rPr lang="ar-SA" smtClean="0"/>
              <a:pPr/>
              <a:t>28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DF16E-9315-46D9-93B3-A3D9EE2408D7}" type="slidenum">
              <a:rPr lang="ar-SA" smtClean="0"/>
              <a:pPr/>
              <a:t>29</a:t>
            </a:fld>
            <a:endParaRPr lang="en-US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1510FE-4508-4DB3-A581-CF44BCDAD837}" type="slidenum">
              <a:rPr lang="ar-SA" smtClean="0"/>
              <a:pPr/>
              <a:t>31</a:t>
            </a:fld>
            <a:endParaRPr lang="en-US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29DF5B-C84E-4F36-817E-B0725B88C3A0}" type="slidenum">
              <a:rPr lang="ar-SA" smtClean="0"/>
              <a:pPr/>
              <a:t>13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301A03-C926-460E-BF28-3DD3246A255F}" type="slidenum">
              <a:rPr lang="ar-SA" smtClean="0"/>
              <a:pPr/>
              <a:t>14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02F884-A6BF-4B34-8BD4-581F2AA5C77A}" type="slidenum">
              <a:rPr lang="ar-SA" smtClean="0"/>
              <a:pPr/>
              <a:t>15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2B786-6E93-49DF-8C75-182C4AE0CEEF}" type="slidenum">
              <a:rPr lang="ar-SA" smtClean="0"/>
              <a:pPr/>
              <a:t>16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3F74E3-F2BA-4F7E-86EC-3C22DF4BC353}" type="slidenum">
              <a:rPr lang="ar-SA" smtClean="0"/>
              <a:pPr/>
              <a:t>18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D1BFC3-1E32-4EE5-9786-F31FA010706A}" type="slidenum">
              <a:rPr lang="ar-SA" smtClean="0"/>
              <a:pPr/>
              <a:t>19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2A3B2C-3CC8-4EDF-ABF6-F5CE014C7557}" type="slidenum">
              <a:rPr lang="ar-SA" smtClean="0"/>
              <a:pPr/>
              <a:t>20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9528CA-5F45-4A77-8DFA-4AEA208594E4}" type="slidenum">
              <a:rPr lang="ar-SA" smtClean="0"/>
              <a:pPr/>
              <a:t>21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fa-IR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Ahmad Naghibzadeh-Tahami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8797F-08CA-4751-8E06-2B9ADB6AEF5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 rot="5400000">
            <a:off x="-381000" y="6400800"/>
            <a:ext cx="838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8458200" y="228600"/>
            <a:ext cx="533400" cy="1752600"/>
            <a:chOff x="8382000" y="304800"/>
            <a:chExt cx="533400" cy="1752600"/>
          </a:xfrm>
        </p:grpSpPr>
        <p:sp>
          <p:nvSpPr>
            <p:cNvPr id="7" name="Rectangle 6"/>
            <p:cNvSpPr/>
            <p:nvPr userDrawn="1"/>
          </p:nvSpPr>
          <p:spPr>
            <a:xfrm>
              <a:off x="8458200" y="304800"/>
              <a:ext cx="152400" cy="1752600"/>
            </a:xfrm>
            <a:prstGeom prst="rect">
              <a:avLst/>
            </a:prstGeom>
            <a:solidFill>
              <a:srgbClr val="000066"/>
            </a:solidFill>
            <a:ln>
              <a:solidFill>
                <a:srgbClr val="00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8382000" y="304800"/>
              <a:ext cx="76200" cy="17526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8610600" y="304800"/>
              <a:ext cx="304800" cy="1752600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Harlow Solid Italic" pitchFamily="82" charset="0"/>
              </a:defRPr>
            </a:lvl1pPr>
          </a:lstStyle>
          <a:p>
            <a:r>
              <a:rPr lang="en-US"/>
              <a:t>Ahmad Naghibzadeh-Tahami</a:t>
            </a:r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7086600" y="6096000"/>
            <a:ext cx="17526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Community Medicine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Department</a:t>
            </a:r>
          </a:p>
        </p:txBody>
      </p:sp>
      <p:sp>
        <p:nvSpPr>
          <p:cNvPr id="15" name="Rounded Rectangle 14"/>
          <p:cNvSpPr/>
          <p:nvPr userDrawn="1"/>
        </p:nvSpPr>
        <p:spPr>
          <a:xfrm rot="5400000">
            <a:off x="-114300" y="6515100"/>
            <a:ext cx="6096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 userDrawn="1"/>
        </p:nvSpPr>
        <p:spPr>
          <a:xfrm rot="5400000">
            <a:off x="114300" y="6591300"/>
            <a:ext cx="457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28596" y="0"/>
            <a:ext cx="7772400" cy="14700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Badr" pitchFamily="2" charset="-78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58" y="2214554"/>
            <a:ext cx="8429684" cy="4357718"/>
          </a:xfrm>
          <a:solidFill>
            <a:schemeClr val="bg1"/>
          </a:solidFill>
        </p:spPr>
        <p:txBody>
          <a:bodyPr/>
          <a:lstStyle/>
          <a:p>
            <a:r>
              <a:rPr lang="fa-IR" b="1" dirty="0">
                <a:cs typeface="B Zar"/>
              </a:rPr>
              <a:t>انواع مطالعات </a:t>
            </a:r>
            <a:endParaRPr lang="en-US" b="1" dirty="0">
              <a:cs typeface="B Zar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53BF5-B536-5786-5C86-76C6AB37F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079094-DD9C-8C68-FDBE-A63F38930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467600" cy="1143000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cs typeface="B Yagut" pitchFamily="2" charset="-78"/>
              </a:rPr>
              <a:t>مطالعات مقطعی و طولی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0" y="1981200"/>
            <a:ext cx="8915400" cy="459107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مقطعی</a:t>
            </a:r>
            <a:r>
              <a:rPr lang="fa-IR" sz="2800" dirty="0">
                <a:cs typeface="B Yagut" pitchFamily="2" charset="-78"/>
              </a:rPr>
              <a:t>: مطالعاتی هستند که در یک نقطه از زمان تمام متغیرها سنجیده می شود مانند بررسی رابطه بین متوسط مدت فعالیت بدنی در روز و سطح چربیهای سرم که در یک زمان نمونه خون گرفته شده و هم زمان پرسشنامه در مورد فعالیتهای بدنی پر می شود</a:t>
            </a:r>
          </a:p>
          <a:p>
            <a:pPr algn="r"/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طولی</a:t>
            </a:r>
            <a:r>
              <a:rPr lang="fa-IR" sz="2800" dirty="0">
                <a:cs typeface="B Yagut" pitchFamily="2" charset="-78"/>
              </a:rPr>
              <a:t>: مطالعاتی هستند که متغیرهای مستقل و وابسته با تقدم  و تاخر زمانی جمع آوری می شوند</a:t>
            </a:r>
          </a:p>
          <a:p>
            <a:pPr lvl="1" algn="r"/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آینده نگر </a:t>
            </a:r>
            <a:r>
              <a:rPr lang="fa-IR" sz="2400" dirty="0">
                <a:cs typeface="B Yagut" pitchFamily="2" charset="-78"/>
              </a:rPr>
              <a:t>که متغیر مستقل ثبت و در آینده وقوع متغیر وابسته سنجیده می شود</a:t>
            </a:r>
          </a:p>
          <a:p>
            <a:pPr lvl="1" algn="r"/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گذشته نگر </a:t>
            </a:r>
            <a:r>
              <a:rPr lang="fa-IR" sz="2400" dirty="0">
                <a:cs typeface="B Yagut" pitchFamily="2" charset="-78"/>
              </a:rPr>
              <a:t>که متغیر وابسته در زمان حال ثبت و بر اساس پرسشگری و یا بررسی مستندات متغیر مستقل در گذشته تعیین می گردد</a:t>
            </a:r>
            <a:endParaRPr lang="en-US" sz="2400" dirty="0">
              <a:cs typeface="B Yagut" pitchFamily="2" charset="-78"/>
            </a:endParaRPr>
          </a:p>
          <a:p>
            <a:pPr algn="r"/>
            <a:endParaRPr lang="en-US" sz="2800" dirty="0">
              <a:cs typeface="B Yagut" pitchFamily="2" charset="-78"/>
            </a:endParaRPr>
          </a:p>
          <a:p>
            <a:pPr algn="r">
              <a:buNone/>
            </a:pPr>
            <a:endParaRPr lang="en-US" sz="28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F9A597-5D5B-AE74-4ABC-202F732FC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3F8B8A-2F98-C7A6-8078-4AED9D8D3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2743200" y="228600"/>
            <a:ext cx="28194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4000">
                <a:solidFill>
                  <a:srgbClr val="CC0000"/>
                </a:solidFill>
                <a:cs typeface="B Traffic" pitchFamily="2" charset="-78"/>
              </a:rPr>
              <a:t>انواع مطالعات</a:t>
            </a:r>
            <a:endParaRPr lang="ar-SA" sz="4000">
              <a:solidFill>
                <a:srgbClr val="CC0000"/>
              </a:solidFill>
              <a:cs typeface="B Traffic" pitchFamily="2" charset="-78"/>
            </a:endParaRP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1066800" y="1066800"/>
            <a:ext cx="16002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4000">
                <a:cs typeface="B Traffic" pitchFamily="2" charset="-78"/>
              </a:rPr>
              <a:t>توصيفي</a:t>
            </a:r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5638800" y="1219200"/>
            <a:ext cx="1905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4000">
                <a:cs typeface="B Traffic" pitchFamily="2" charset="-78"/>
              </a:rPr>
              <a:t>تحليلي</a:t>
            </a:r>
          </a:p>
        </p:txBody>
      </p:sp>
      <p:sp>
        <p:nvSpPr>
          <p:cNvPr id="36870" name="Rectangle 5"/>
          <p:cNvSpPr>
            <a:spLocks noChangeArrowheads="1"/>
          </p:cNvSpPr>
          <p:nvPr/>
        </p:nvSpPr>
        <p:spPr bwMode="auto">
          <a:xfrm>
            <a:off x="7467600" y="2667000"/>
            <a:ext cx="12954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ar-SA" sz="2400">
                <a:cs typeface="B Traffic" pitchFamily="2" charset="-78"/>
              </a:rPr>
              <a:t>مداخله</a:t>
            </a:r>
            <a:r>
              <a:rPr lang="en-US" sz="2400">
                <a:cs typeface="B Traffic" pitchFamily="2" charset="-78"/>
              </a:rPr>
              <a:t> </a:t>
            </a:r>
            <a:r>
              <a:rPr lang="ar-SA" sz="2400">
                <a:cs typeface="B Traffic" pitchFamily="2" charset="-78"/>
              </a:rPr>
              <a:t>اي</a:t>
            </a:r>
          </a:p>
        </p:txBody>
      </p:sp>
      <p:sp>
        <p:nvSpPr>
          <p:cNvPr id="36871" name="Rectangle 6"/>
          <p:cNvSpPr>
            <a:spLocks noChangeArrowheads="1"/>
          </p:cNvSpPr>
          <p:nvPr/>
        </p:nvSpPr>
        <p:spPr bwMode="auto">
          <a:xfrm>
            <a:off x="4876800" y="2667000"/>
            <a:ext cx="12954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ar-SA" sz="2400">
                <a:cs typeface="B Traffic" pitchFamily="2" charset="-78"/>
              </a:rPr>
              <a:t>مشاهده اي</a:t>
            </a:r>
          </a:p>
        </p:txBody>
      </p:sp>
      <p:sp>
        <p:nvSpPr>
          <p:cNvPr id="36872" name="Rectangle 7"/>
          <p:cNvSpPr>
            <a:spLocks noChangeArrowheads="1"/>
          </p:cNvSpPr>
          <p:nvPr/>
        </p:nvSpPr>
        <p:spPr bwMode="auto">
          <a:xfrm>
            <a:off x="6629400" y="4343400"/>
            <a:ext cx="1981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2400">
                <a:cs typeface="B Traffic" pitchFamily="2" charset="-78"/>
              </a:rPr>
              <a:t>كارآزمايي باليني</a:t>
            </a:r>
          </a:p>
        </p:txBody>
      </p:sp>
      <p:sp>
        <p:nvSpPr>
          <p:cNvPr id="36873" name="Rectangle 8"/>
          <p:cNvSpPr>
            <a:spLocks noChangeArrowheads="1"/>
          </p:cNvSpPr>
          <p:nvPr/>
        </p:nvSpPr>
        <p:spPr bwMode="auto">
          <a:xfrm>
            <a:off x="6629400" y="6019800"/>
            <a:ext cx="1981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2400">
                <a:cs typeface="B Traffic" pitchFamily="2" charset="-78"/>
              </a:rPr>
              <a:t>كارآزمايي اجتماعي</a:t>
            </a:r>
          </a:p>
        </p:txBody>
      </p:sp>
      <p:sp>
        <p:nvSpPr>
          <p:cNvPr id="36874" name="Rectangle 9"/>
          <p:cNvSpPr>
            <a:spLocks noChangeArrowheads="1"/>
          </p:cNvSpPr>
          <p:nvPr/>
        </p:nvSpPr>
        <p:spPr bwMode="auto">
          <a:xfrm>
            <a:off x="6629400" y="5181600"/>
            <a:ext cx="1981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2400">
                <a:cs typeface="B Traffic" pitchFamily="2" charset="-78"/>
              </a:rPr>
              <a:t>كارآزمايي ميداني</a:t>
            </a:r>
          </a:p>
        </p:txBody>
      </p:sp>
      <p:sp>
        <p:nvSpPr>
          <p:cNvPr id="36875" name="Line 10"/>
          <p:cNvSpPr>
            <a:spLocks noChangeShapeType="1"/>
          </p:cNvSpPr>
          <p:nvPr/>
        </p:nvSpPr>
        <p:spPr bwMode="auto">
          <a:xfrm flipV="1">
            <a:off x="8763000" y="31242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6" name="Line 11"/>
          <p:cNvSpPr>
            <a:spLocks noChangeShapeType="1"/>
          </p:cNvSpPr>
          <p:nvPr/>
        </p:nvSpPr>
        <p:spPr bwMode="auto">
          <a:xfrm>
            <a:off x="8915400" y="3124200"/>
            <a:ext cx="0" cy="3124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7" name="Line 12"/>
          <p:cNvSpPr>
            <a:spLocks noChangeShapeType="1"/>
          </p:cNvSpPr>
          <p:nvPr/>
        </p:nvSpPr>
        <p:spPr bwMode="auto">
          <a:xfrm flipH="1">
            <a:off x="8686800" y="62484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8" name="Line 13"/>
          <p:cNvSpPr>
            <a:spLocks noChangeShapeType="1"/>
          </p:cNvSpPr>
          <p:nvPr/>
        </p:nvSpPr>
        <p:spPr bwMode="auto">
          <a:xfrm flipH="1">
            <a:off x="8686800" y="54102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9" name="Line 14"/>
          <p:cNvSpPr>
            <a:spLocks noChangeShapeType="1"/>
          </p:cNvSpPr>
          <p:nvPr/>
        </p:nvSpPr>
        <p:spPr bwMode="auto">
          <a:xfrm flipH="1">
            <a:off x="8686800" y="45720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0" name="Rectangle 15"/>
          <p:cNvSpPr>
            <a:spLocks noChangeArrowheads="1"/>
          </p:cNvSpPr>
          <p:nvPr/>
        </p:nvSpPr>
        <p:spPr bwMode="auto">
          <a:xfrm>
            <a:off x="3048000" y="6019800"/>
            <a:ext cx="1447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2400">
                <a:cs typeface="B Traffic" pitchFamily="2" charset="-78"/>
              </a:rPr>
              <a:t>مقطعي</a:t>
            </a:r>
          </a:p>
        </p:txBody>
      </p:sp>
      <p:sp>
        <p:nvSpPr>
          <p:cNvPr id="36881" name="Rectangle 16"/>
          <p:cNvSpPr>
            <a:spLocks noChangeArrowheads="1"/>
          </p:cNvSpPr>
          <p:nvPr/>
        </p:nvSpPr>
        <p:spPr bwMode="auto">
          <a:xfrm>
            <a:off x="4572000" y="5181600"/>
            <a:ext cx="1447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2400">
                <a:cs typeface="B Traffic" pitchFamily="2" charset="-78"/>
              </a:rPr>
              <a:t>مورد شاهدي</a:t>
            </a:r>
          </a:p>
        </p:txBody>
      </p:sp>
      <p:sp>
        <p:nvSpPr>
          <p:cNvPr id="36882" name="Rectangle 17"/>
          <p:cNvSpPr>
            <a:spLocks noChangeArrowheads="1"/>
          </p:cNvSpPr>
          <p:nvPr/>
        </p:nvSpPr>
        <p:spPr bwMode="auto">
          <a:xfrm>
            <a:off x="4572000" y="4343400"/>
            <a:ext cx="1447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2400">
                <a:cs typeface="B Traffic" pitchFamily="2" charset="-78"/>
              </a:rPr>
              <a:t>كوهورت</a:t>
            </a:r>
          </a:p>
        </p:txBody>
      </p:sp>
      <p:sp>
        <p:nvSpPr>
          <p:cNvPr id="36883" name="Rectangle 18"/>
          <p:cNvSpPr>
            <a:spLocks noChangeArrowheads="1"/>
          </p:cNvSpPr>
          <p:nvPr/>
        </p:nvSpPr>
        <p:spPr bwMode="auto">
          <a:xfrm>
            <a:off x="1447800" y="5181600"/>
            <a:ext cx="1447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2400">
                <a:cs typeface="B Traffic" pitchFamily="2" charset="-78"/>
              </a:rPr>
              <a:t>اكولوژيك</a:t>
            </a:r>
          </a:p>
        </p:txBody>
      </p:sp>
      <p:sp>
        <p:nvSpPr>
          <p:cNvPr id="36884" name="Rectangle 19"/>
          <p:cNvSpPr>
            <a:spLocks noChangeArrowheads="1"/>
          </p:cNvSpPr>
          <p:nvPr/>
        </p:nvSpPr>
        <p:spPr bwMode="auto">
          <a:xfrm>
            <a:off x="1447800" y="3429000"/>
            <a:ext cx="1447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2400">
                <a:cs typeface="B Traffic" pitchFamily="2" charset="-78"/>
              </a:rPr>
              <a:t>گزارش مورد</a:t>
            </a:r>
          </a:p>
        </p:txBody>
      </p:sp>
      <p:sp>
        <p:nvSpPr>
          <p:cNvPr id="36885" name="Rectangle 20"/>
          <p:cNvSpPr>
            <a:spLocks noChangeArrowheads="1"/>
          </p:cNvSpPr>
          <p:nvPr/>
        </p:nvSpPr>
        <p:spPr bwMode="auto">
          <a:xfrm>
            <a:off x="1447800" y="4343400"/>
            <a:ext cx="1447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ar-SA" sz="2400">
                <a:cs typeface="B Traffic" pitchFamily="2" charset="-78"/>
              </a:rPr>
              <a:t>گزارش موارد</a:t>
            </a:r>
          </a:p>
        </p:txBody>
      </p:sp>
      <p:sp>
        <p:nvSpPr>
          <p:cNvPr id="36886" name="Line 21"/>
          <p:cNvSpPr>
            <a:spLocks noChangeShapeType="1"/>
          </p:cNvSpPr>
          <p:nvPr/>
        </p:nvSpPr>
        <p:spPr bwMode="auto">
          <a:xfrm flipV="1">
            <a:off x="6172200" y="31242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7" name="Line 22"/>
          <p:cNvSpPr>
            <a:spLocks noChangeShapeType="1"/>
          </p:cNvSpPr>
          <p:nvPr/>
        </p:nvSpPr>
        <p:spPr bwMode="auto">
          <a:xfrm>
            <a:off x="6324600" y="3124200"/>
            <a:ext cx="0" cy="3200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8" name="Line 23"/>
          <p:cNvSpPr>
            <a:spLocks noChangeShapeType="1"/>
          </p:cNvSpPr>
          <p:nvPr/>
        </p:nvSpPr>
        <p:spPr bwMode="auto">
          <a:xfrm flipH="1">
            <a:off x="4572000" y="6324600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89" name="Line 24"/>
          <p:cNvSpPr>
            <a:spLocks noChangeShapeType="1"/>
          </p:cNvSpPr>
          <p:nvPr/>
        </p:nvSpPr>
        <p:spPr bwMode="auto">
          <a:xfrm flipH="1">
            <a:off x="6096000" y="54102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0" name="Line 25"/>
          <p:cNvSpPr>
            <a:spLocks noChangeShapeType="1"/>
          </p:cNvSpPr>
          <p:nvPr/>
        </p:nvSpPr>
        <p:spPr bwMode="auto">
          <a:xfrm flipH="1">
            <a:off x="6096000" y="45720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1" name="Line 26"/>
          <p:cNvSpPr>
            <a:spLocks noChangeShapeType="1"/>
          </p:cNvSpPr>
          <p:nvPr/>
        </p:nvSpPr>
        <p:spPr bwMode="auto">
          <a:xfrm flipH="1">
            <a:off x="914400" y="14478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2" name="Line 27"/>
          <p:cNvSpPr>
            <a:spLocks noChangeShapeType="1"/>
          </p:cNvSpPr>
          <p:nvPr/>
        </p:nvSpPr>
        <p:spPr bwMode="auto">
          <a:xfrm>
            <a:off x="914400" y="1447800"/>
            <a:ext cx="0" cy="487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3" name="Line 28"/>
          <p:cNvSpPr>
            <a:spLocks noChangeShapeType="1"/>
          </p:cNvSpPr>
          <p:nvPr/>
        </p:nvSpPr>
        <p:spPr bwMode="auto">
          <a:xfrm>
            <a:off x="914400" y="37338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4" name="Line 29"/>
          <p:cNvSpPr>
            <a:spLocks noChangeShapeType="1"/>
          </p:cNvSpPr>
          <p:nvPr/>
        </p:nvSpPr>
        <p:spPr bwMode="auto">
          <a:xfrm>
            <a:off x="914400" y="45720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5" name="Line 30"/>
          <p:cNvSpPr>
            <a:spLocks noChangeShapeType="1"/>
          </p:cNvSpPr>
          <p:nvPr/>
        </p:nvSpPr>
        <p:spPr bwMode="auto">
          <a:xfrm>
            <a:off x="914400" y="54102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6" name="Line 31"/>
          <p:cNvSpPr>
            <a:spLocks noChangeShapeType="1"/>
          </p:cNvSpPr>
          <p:nvPr/>
        </p:nvSpPr>
        <p:spPr bwMode="auto">
          <a:xfrm>
            <a:off x="914400" y="6324600"/>
            <a:ext cx="2057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7" name="Line 32"/>
          <p:cNvSpPr>
            <a:spLocks noChangeShapeType="1"/>
          </p:cNvSpPr>
          <p:nvPr/>
        </p:nvSpPr>
        <p:spPr bwMode="auto">
          <a:xfrm>
            <a:off x="4191000" y="762000"/>
            <a:ext cx="13716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8" name="Line 33"/>
          <p:cNvSpPr>
            <a:spLocks noChangeShapeType="1"/>
          </p:cNvSpPr>
          <p:nvPr/>
        </p:nvSpPr>
        <p:spPr bwMode="auto">
          <a:xfrm flipH="1">
            <a:off x="2743200" y="762000"/>
            <a:ext cx="144780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99" name="Line 34"/>
          <p:cNvSpPr>
            <a:spLocks noChangeShapeType="1"/>
          </p:cNvSpPr>
          <p:nvPr/>
        </p:nvSpPr>
        <p:spPr bwMode="auto">
          <a:xfrm flipH="1">
            <a:off x="5715000" y="1905000"/>
            <a:ext cx="9144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900" name="Line 35"/>
          <p:cNvSpPr>
            <a:spLocks noChangeShapeType="1"/>
          </p:cNvSpPr>
          <p:nvPr/>
        </p:nvSpPr>
        <p:spPr bwMode="auto">
          <a:xfrm>
            <a:off x="6629400" y="1905000"/>
            <a:ext cx="11430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1E44F-5B7A-B11D-2B0F-7E3E45644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B16EC9-C513-91A1-1638-25F63C37B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446836"/>
            <a:ext cx="2895600" cy="365125"/>
          </a:xfrm>
        </p:spPr>
        <p:txBody>
          <a:bodyPr/>
          <a:lstStyle/>
          <a:p>
            <a:r>
              <a:rPr lang="en-US" dirty="0"/>
              <a:t>Ahmad </a:t>
            </a:r>
            <a:r>
              <a:rPr lang="en-US" dirty="0" err="1"/>
              <a:t>Naghibzadeh-Tahami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/>
            <a:endParaRPr lang="fa-IR" sz="2800" dirty="0"/>
          </a:p>
        </p:txBody>
      </p:sp>
      <p:sp>
        <p:nvSpPr>
          <p:cNvPr id="17413" name="Oval 4"/>
          <p:cNvSpPr>
            <a:spLocks noChangeArrowheads="1"/>
          </p:cNvSpPr>
          <p:nvPr/>
        </p:nvSpPr>
        <p:spPr bwMode="auto">
          <a:xfrm>
            <a:off x="1692275" y="1989138"/>
            <a:ext cx="5616575" cy="259238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57150" cmpd="thinThick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6000" b="1" dirty="0"/>
              <a:t>مطالعات توصیفی</a:t>
            </a:r>
            <a:endParaRPr lang="en-US" sz="6000" b="1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A3ACF4-76DA-0B8A-7D6E-495D04A84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1ACD99-2558-322C-6C1E-D66A8AF79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pPr eaLnBrk="1" hangingPunct="1"/>
            <a:r>
              <a:rPr lang="fa-IR" b="1"/>
              <a:t>مطالعات توصیفی</a:t>
            </a:r>
            <a:endParaRPr lang="en-US" b="1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00212"/>
            <a:ext cx="8482042" cy="4872059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 rtl="1" eaLnBrk="1" hangingPunct="1">
              <a:lnSpc>
                <a:spcPct val="80000"/>
              </a:lnSpc>
            </a:pPr>
            <a:r>
              <a:rPr lang="fa-IR" sz="2800" dirty="0">
                <a:solidFill>
                  <a:srgbClr val="000066"/>
                </a:solidFill>
              </a:rPr>
              <a:t>مطالعه توصیفی ؛  شامل جمع آوری و ارائه منظم داده هاست تا تصویر روشنی از یک موقعیت خاص بدست آید.</a:t>
            </a:r>
          </a:p>
          <a:p>
            <a:pPr algn="r" rtl="1" eaLnBrk="1" hangingPunct="1">
              <a:lnSpc>
                <a:spcPct val="80000"/>
              </a:lnSpc>
              <a:buFontTx/>
              <a:buNone/>
            </a:pPr>
            <a:endParaRPr lang="fa-IR" sz="2800" dirty="0">
              <a:solidFill>
                <a:srgbClr val="000066"/>
              </a:solidFill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fa-IR" sz="2800" dirty="0">
                <a:solidFill>
                  <a:srgbClr val="000066"/>
                </a:solidFill>
              </a:rPr>
              <a:t>معمولاً چند جنبه اساسی از بیماری و یا پیامد مورد نظر بررسی می شود:</a:t>
            </a:r>
          </a:p>
          <a:p>
            <a:pPr lvl="1" algn="r" rtl="1" eaLnBrk="1" hangingPunct="1">
              <a:lnSpc>
                <a:spcPct val="80000"/>
              </a:lnSpc>
            </a:pPr>
            <a:r>
              <a:rPr lang="en-US" sz="2400" dirty="0">
                <a:solidFill>
                  <a:srgbClr val="000066"/>
                </a:solidFill>
              </a:rPr>
              <a:t>What</a:t>
            </a:r>
            <a:r>
              <a:rPr lang="fa-IR" sz="2400" dirty="0">
                <a:solidFill>
                  <a:srgbClr val="000066"/>
                </a:solidFill>
              </a:rPr>
              <a:t> : چه چیز، چه واقعه، ...</a:t>
            </a:r>
          </a:p>
          <a:p>
            <a:pPr lvl="1" algn="r" rtl="1" eaLnBrk="1" hangingPunct="1">
              <a:lnSpc>
                <a:spcPct val="80000"/>
              </a:lnSpc>
            </a:pPr>
            <a:r>
              <a:rPr lang="en-US" sz="2400" dirty="0">
                <a:solidFill>
                  <a:srgbClr val="000066"/>
                </a:solidFill>
              </a:rPr>
              <a:t>Who</a:t>
            </a:r>
            <a:r>
              <a:rPr lang="fa-IR" sz="2400" dirty="0">
                <a:solidFill>
                  <a:srgbClr val="000066"/>
                </a:solidFill>
              </a:rPr>
              <a:t>: سن، جنس، نژاد، تاهل، تحصیلات، ...</a:t>
            </a:r>
          </a:p>
          <a:p>
            <a:pPr lvl="1" algn="r" rtl="1" eaLnBrk="1" hangingPunct="1">
              <a:lnSpc>
                <a:spcPct val="80000"/>
              </a:lnSpc>
            </a:pPr>
            <a:r>
              <a:rPr lang="en-US" sz="2400" dirty="0">
                <a:solidFill>
                  <a:srgbClr val="000066"/>
                </a:solidFill>
              </a:rPr>
              <a:t>Where</a:t>
            </a:r>
            <a:r>
              <a:rPr lang="fa-IR" sz="2400" dirty="0">
                <a:solidFill>
                  <a:srgbClr val="000066"/>
                </a:solidFill>
              </a:rPr>
              <a:t>: وضعیت جغرافیایی، شهر/روستا، محله، ....</a:t>
            </a:r>
          </a:p>
          <a:p>
            <a:pPr lvl="1" algn="r" rtl="1" eaLnBrk="1" hangingPunct="1">
              <a:lnSpc>
                <a:spcPct val="80000"/>
              </a:lnSpc>
            </a:pPr>
            <a:r>
              <a:rPr lang="en-US" sz="2400" dirty="0">
                <a:solidFill>
                  <a:srgbClr val="000066"/>
                </a:solidFill>
              </a:rPr>
              <a:t>When</a:t>
            </a:r>
            <a:r>
              <a:rPr lang="fa-IR" sz="2400" dirty="0">
                <a:solidFill>
                  <a:srgbClr val="000066"/>
                </a:solidFill>
              </a:rPr>
              <a:t>: فصل، سال، ماه، ساعت، ... </a:t>
            </a:r>
          </a:p>
          <a:p>
            <a:pPr algn="r" rtl="1" eaLnBrk="1" hangingPunct="1">
              <a:lnSpc>
                <a:spcPct val="80000"/>
              </a:lnSpc>
              <a:buFontTx/>
              <a:buNone/>
            </a:pPr>
            <a:endParaRPr lang="fa-IR" sz="2800" dirty="0">
              <a:solidFill>
                <a:srgbClr val="000066"/>
              </a:solidFill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fa-IR" sz="2800" dirty="0">
                <a:solidFill>
                  <a:srgbClr val="000066"/>
                </a:solidFill>
              </a:rPr>
              <a:t>مطالعات توصیفی را می توان روی گروه های کوچک یا بزرگی از افراد انجام داد.</a:t>
            </a:r>
          </a:p>
          <a:p>
            <a:pPr algn="r" rtl="1" eaLnBrk="1" hangingPunct="1">
              <a:lnSpc>
                <a:spcPct val="80000"/>
              </a:lnSpc>
              <a:buFontTx/>
              <a:buNone/>
            </a:pPr>
            <a:endParaRPr lang="en-US" sz="2800" dirty="0">
              <a:solidFill>
                <a:srgbClr val="000066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3A51FE-DFF1-2862-28F5-D484D1F2B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EABDE6-D7E8-B4B5-6ECF-11CACF86A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0" y="571480"/>
            <a:ext cx="8369300" cy="2773363"/>
            <a:chOff x="0" y="270"/>
            <a:chExt cx="5608" cy="1747"/>
          </a:xfrm>
        </p:grpSpPr>
        <p:sp>
          <p:nvSpPr>
            <p:cNvPr id="14343" name="Rectangle 2"/>
            <p:cNvSpPr>
              <a:spLocks noChangeArrowheads="1"/>
            </p:cNvSpPr>
            <p:nvPr/>
          </p:nvSpPr>
          <p:spPr bwMode="auto">
            <a:xfrm>
              <a:off x="0" y="270"/>
              <a:ext cx="5568" cy="17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3200" b="1" i="1" dirty="0">
                  <a:solidFill>
                    <a:srgbClr val="660066"/>
                  </a:solidFill>
                  <a:latin typeface="Garamond" pitchFamily="18" charset="0"/>
                  <a:cs typeface="Roya" pitchFamily="2" charset="-78"/>
                </a:rPr>
                <a:t>(Case report )   </a:t>
              </a:r>
              <a:r>
                <a:rPr lang="ar-SA" sz="3200" b="1" i="1" dirty="0">
                  <a:solidFill>
                    <a:srgbClr val="660066"/>
                  </a:solidFill>
                  <a:latin typeface="Garamond" pitchFamily="18" charset="0"/>
                  <a:cs typeface="Roya" pitchFamily="2" charset="-78"/>
                </a:rPr>
                <a:t>گزارش هاي موردي</a:t>
              </a:r>
              <a:r>
                <a:rPr lang="en-US" sz="3200" b="1" i="1" dirty="0">
                  <a:solidFill>
                    <a:srgbClr val="FFFF00"/>
                  </a:solidFill>
                  <a:latin typeface="Garamond" pitchFamily="18" charset="0"/>
                  <a:cs typeface="Roya" pitchFamily="2" charset="-78"/>
                </a:rPr>
                <a:t> </a:t>
              </a:r>
              <a:endParaRPr lang="en-US" sz="3200" dirty="0">
                <a:solidFill>
                  <a:srgbClr val="FFFF00"/>
                </a:solidFill>
                <a:latin typeface="Garamond" pitchFamily="18" charset="0"/>
                <a:cs typeface="Roya" pitchFamily="2" charset="-78"/>
              </a:endParaRPr>
            </a:p>
            <a:p>
              <a:pPr algn="r">
                <a:spcBef>
                  <a:spcPct val="50000"/>
                </a:spcBef>
              </a:pPr>
              <a:r>
                <a:rPr lang="ar-SA" sz="3200" dirty="0">
                  <a:solidFill>
                    <a:srgbClr val="003366"/>
                  </a:solidFill>
                  <a:latin typeface="Garamond" pitchFamily="18" charset="0"/>
                </a:rPr>
                <a:t>گزارش هاي موردي ارائه تفصيلي يك مورد</a:t>
              </a:r>
              <a:r>
                <a:rPr lang="fa-IR" sz="3200" dirty="0">
                  <a:solidFill>
                    <a:srgbClr val="003366"/>
                  </a:solidFill>
                  <a:latin typeface="Garamond" pitchFamily="18" charset="0"/>
                </a:rPr>
                <a:t>/پدیده</a:t>
              </a:r>
              <a:r>
                <a:rPr lang="ar-SA" sz="3200" dirty="0">
                  <a:solidFill>
                    <a:srgbClr val="003366"/>
                  </a:solidFill>
                  <a:latin typeface="Garamond" pitchFamily="18" charset="0"/>
                </a:rPr>
                <a:t> يا تعداد انگشت شماري از موارد است. اين گزارش ها روش مهمي براي توجه دادن جامعه</a:t>
              </a:r>
              <a:r>
                <a:rPr lang="fa-IR" sz="3200" dirty="0">
                  <a:solidFill>
                    <a:srgbClr val="003366"/>
                  </a:solidFill>
                  <a:latin typeface="Garamond" pitchFamily="18" charset="0"/>
                </a:rPr>
                <a:t> </a:t>
              </a:r>
              <a:r>
                <a:rPr lang="ar-SA" sz="3200" dirty="0">
                  <a:solidFill>
                    <a:srgbClr val="003366"/>
                  </a:solidFill>
                  <a:latin typeface="Garamond" pitchFamily="18" charset="0"/>
                </a:rPr>
                <a:t>پزشكي به بيماري هاي غير معمول يا تظاهرات غير معمول يك بيماري است.</a:t>
              </a:r>
              <a:endParaRPr lang="en-US" sz="3200" dirty="0">
                <a:solidFill>
                  <a:srgbClr val="003366"/>
                </a:solidFill>
                <a:latin typeface="Garamond" pitchFamily="18" charset="0"/>
              </a:endParaRPr>
            </a:p>
          </p:txBody>
        </p:sp>
        <p:sp>
          <p:nvSpPr>
            <p:cNvPr id="14344" name="Rectangle 4"/>
            <p:cNvSpPr>
              <a:spLocks noChangeArrowheads="1"/>
            </p:cNvSpPr>
            <p:nvPr/>
          </p:nvSpPr>
          <p:spPr bwMode="auto">
            <a:xfrm>
              <a:off x="2200" y="572"/>
              <a:ext cx="3408" cy="48"/>
            </a:xfrm>
            <a:prstGeom prst="rect">
              <a:avLst/>
            </a:prstGeom>
            <a:gradFill rotWithShape="0">
              <a:gsLst>
                <a:gs pos="0">
                  <a:srgbClr val="003300"/>
                </a:gs>
                <a:gs pos="100000">
                  <a:srgbClr val="3366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28596" y="4286256"/>
            <a:ext cx="8443912" cy="2286000"/>
            <a:chOff x="0" y="2397"/>
            <a:chExt cx="5568" cy="1440"/>
          </a:xfrm>
        </p:grpSpPr>
        <p:sp>
          <p:nvSpPr>
            <p:cNvPr id="14341" name="Rectangle 3"/>
            <p:cNvSpPr>
              <a:spLocks noChangeArrowheads="1"/>
            </p:cNvSpPr>
            <p:nvPr/>
          </p:nvSpPr>
          <p:spPr bwMode="auto">
            <a:xfrm>
              <a:off x="0" y="2397"/>
              <a:ext cx="5568" cy="14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rtl="1">
                <a:spcBef>
                  <a:spcPct val="50000"/>
                </a:spcBef>
              </a:pPr>
              <a:r>
                <a:rPr lang="ar-SA" sz="3200" b="1" i="1" dirty="0">
                  <a:solidFill>
                    <a:srgbClr val="660066"/>
                  </a:solidFill>
                  <a:latin typeface="Garamond" pitchFamily="18" charset="0"/>
                  <a:cs typeface="Roya" pitchFamily="2" charset="-78"/>
                </a:rPr>
                <a:t>مجموع</a:t>
              </a:r>
              <a:r>
                <a:rPr lang="fa-IR" sz="3200" b="1" i="1" dirty="0">
                  <a:solidFill>
                    <a:srgbClr val="660066"/>
                  </a:solidFill>
                  <a:latin typeface="Garamond" pitchFamily="18" charset="0"/>
                  <a:cs typeface="Roya" pitchFamily="2" charset="-78"/>
                </a:rPr>
                <a:t>ه</a:t>
              </a:r>
              <a:r>
                <a:rPr lang="ar-SA" sz="3200" b="1" i="1" dirty="0">
                  <a:solidFill>
                    <a:srgbClr val="660066"/>
                  </a:solidFill>
                  <a:latin typeface="Garamond" pitchFamily="18" charset="0"/>
                  <a:cs typeface="Roya" pitchFamily="2" charset="-78"/>
                </a:rPr>
                <a:t> موارد</a:t>
              </a:r>
              <a:r>
                <a:rPr lang="en-US" sz="3200" b="1" i="1" dirty="0">
                  <a:solidFill>
                    <a:srgbClr val="660066"/>
                  </a:solidFill>
                  <a:latin typeface="Garamond" pitchFamily="18" charset="0"/>
                  <a:cs typeface="Roya" pitchFamily="2" charset="-78"/>
                </a:rPr>
                <a:t> </a:t>
              </a:r>
              <a:r>
                <a:rPr lang="ar-SA" sz="3200" b="1" i="1" dirty="0">
                  <a:solidFill>
                    <a:srgbClr val="660066"/>
                  </a:solidFill>
                  <a:latin typeface="Garamond" pitchFamily="18" charset="0"/>
                  <a:cs typeface="Roya" pitchFamily="2" charset="-78"/>
                </a:rPr>
                <a:t> (</a:t>
              </a:r>
              <a:r>
                <a:rPr lang="en-US" sz="3200" b="1" i="1" dirty="0">
                  <a:solidFill>
                    <a:srgbClr val="660066"/>
                  </a:solidFill>
                  <a:latin typeface="Garamond" pitchFamily="18" charset="0"/>
                  <a:cs typeface="Roya" pitchFamily="2" charset="-78"/>
                </a:rPr>
                <a:t>Case series</a:t>
              </a:r>
              <a:r>
                <a:rPr lang="ar-SA" sz="3200" b="1" i="1" dirty="0">
                  <a:solidFill>
                    <a:srgbClr val="660066"/>
                  </a:solidFill>
                  <a:latin typeface="Garamond" pitchFamily="18" charset="0"/>
                  <a:cs typeface="Roya" pitchFamily="2" charset="-78"/>
                </a:rPr>
                <a:t>)</a:t>
              </a:r>
              <a:endParaRPr lang="en-US" sz="3200" b="1" i="1" dirty="0">
                <a:solidFill>
                  <a:srgbClr val="660066"/>
                </a:solidFill>
                <a:latin typeface="Garamond" pitchFamily="18" charset="0"/>
                <a:cs typeface="Roya" pitchFamily="2" charset="-78"/>
              </a:endParaRPr>
            </a:p>
            <a:p>
              <a:pPr algn="r" rtl="1">
                <a:spcBef>
                  <a:spcPct val="50000"/>
                </a:spcBef>
              </a:pPr>
              <a:r>
                <a:rPr lang="ar-SA" sz="3200" i="1" dirty="0">
                  <a:solidFill>
                    <a:srgbClr val="003366"/>
                  </a:solidFill>
                  <a:latin typeface="Garamond" pitchFamily="18" charset="0"/>
                  <a:cs typeface="Roya" pitchFamily="2" charset="-78"/>
                </a:rPr>
                <a:t> </a:t>
              </a:r>
              <a:r>
                <a:rPr lang="fa-IR" sz="3200" dirty="0">
                  <a:solidFill>
                    <a:srgbClr val="003366"/>
                  </a:solidFill>
                  <a:latin typeface="Garamond" pitchFamily="18" charset="0"/>
                </a:rPr>
                <a:t>بررسی چندین مورد از یک پدیده نادر و جستجو جهت یافتن نکات مشترک و منحصر به فرد آنها می باشد. در این مطالعات تاکید بر مشاهدات منفرد و دقیق تک تک موارد است.</a:t>
              </a:r>
            </a:p>
          </p:txBody>
        </p:sp>
        <p:sp>
          <p:nvSpPr>
            <p:cNvPr id="14342" name="Rectangle 5"/>
            <p:cNvSpPr>
              <a:spLocks noChangeArrowheads="1"/>
            </p:cNvSpPr>
            <p:nvPr/>
          </p:nvSpPr>
          <p:spPr bwMode="auto">
            <a:xfrm>
              <a:off x="2744" y="2738"/>
              <a:ext cx="2824" cy="46"/>
            </a:xfrm>
            <a:prstGeom prst="rect">
              <a:avLst/>
            </a:prstGeom>
            <a:gradFill rotWithShape="0">
              <a:gsLst>
                <a:gs pos="0">
                  <a:srgbClr val="003300"/>
                </a:gs>
                <a:gs pos="100000">
                  <a:srgbClr val="3366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CA00A-1BED-10AD-7BE9-8EBDA3D0B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113063-9564-0D50-FED8-EFCAA4C02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301783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fa-IR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990600" y="3733800"/>
            <a:ext cx="762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>
              <a:spcBef>
                <a:spcPct val="50000"/>
              </a:spcBef>
            </a:pPr>
            <a:endParaRPr lang="ar-SA" sz="3200">
              <a:solidFill>
                <a:srgbClr val="FFFF00"/>
              </a:solidFill>
              <a:latin typeface="Garamond" pitchFamily="18" charset="0"/>
              <a:cs typeface="Lotus" pitchFamily="2" charset="-78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57158" y="1785926"/>
            <a:ext cx="8423275" cy="47926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ar-SA" sz="2800" b="1" i="1" dirty="0">
                <a:solidFill>
                  <a:srgbClr val="003366"/>
                </a:solidFill>
                <a:latin typeface="Garamond" pitchFamily="18" charset="0"/>
                <a:cs typeface="Roya" pitchFamily="2" charset="-78"/>
              </a:rPr>
              <a:t> </a:t>
            </a:r>
            <a:r>
              <a:rPr lang="fa-IR" sz="2800" dirty="0">
                <a:solidFill>
                  <a:srgbClr val="003366"/>
                </a:solidFill>
                <a:latin typeface="Garamond" pitchFamily="18" charset="0"/>
              </a:rPr>
              <a:t>هدف از بررسی های مقطعی؛ تعیین توزیع فراوانی متغیرهای مختلف در یک جمعیت و در یک لحظه از زمان است.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solidFill>
                  <a:srgbClr val="003366"/>
                </a:solidFill>
                <a:latin typeface="Garamond" pitchFamily="18" charset="0"/>
              </a:rPr>
              <a:t> این مطالعات روی تعداد کم یا بسیار زیاد از جمعیت انجام می گیرند.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solidFill>
                  <a:srgbClr val="003366"/>
                </a:solidFill>
              </a:rPr>
              <a:t> </a:t>
            </a:r>
            <a:r>
              <a:rPr lang="ar-SA" sz="2800" dirty="0">
                <a:solidFill>
                  <a:srgbClr val="003366"/>
                </a:solidFill>
              </a:rPr>
              <a:t>مطالعات مقطعي شيوع بيماري</a:t>
            </a:r>
            <a:r>
              <a:rPr lang="fa-IR" sz="2800" dirty="0">
                <a:solidFill>
                  <a:srgbClr val="003366"/>
                </a:solidFill>
              </a:rPr>
              <a:t> یا حالات مرتبط با سلامتی </a:t>
            </a:r>
            <a:r>
              <a:rPr lang="ar-SA" sz="2800" dirty="0">
                <a:solidFill>
                  <a:srgbClr val="003366"/>
                </a:solidFill>
              </a:rPr>
              <a:t> را اندازه</a:t>
            </a:r>
            <a:r>
              <a:rPr lang="fa-IR" sz="2800" dirty="0">
                <a:solidFill>
                  <a:srgbClr val="003366"/>
                </a:solidFill>
              </a:rPr>
              <a:t>         </a:t>
            </a:r>
            <a:r>
              <a:rPr lang="ar-SA" sz="2800" dirty="0">
                <a:solidFill>
                  <a:srgbClr val="003366"/>
                </a:solidFill>
              </a:rPr>
              <a:t> مي گيرند و اغلب مطالعات شيوع ناميده مي شوند.</a:t>
            </a:r>
            <a:endParaRPr lang="ar-SA" sz="2800" dirty="0">
              <a:solidFill>
                <a:srgbClr val="003366"/>
              </a:solidFill>
              <a:latin typeface="Garamond" pitchFamily="18" charset="0"/>
            </a:endParaRP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solidFill>
                  <a:srgbClr val="003366"/>
                </a:solidFill>
                <a:latin typeface="Garamond" pitchFamily="18" charset="0"/>
              </a:rPr>
              <a:t> </a:t>
            </a:r>
            <a:r>
              <a:rPr lang="ar-SA" sz="2800" dirty="0">
                <a:solidFill>
                  <a:srgbClr val="003366"/>
                </a:solidFill>
                <a:latin typeface="Garamond" pitchFamily="18" charset="0"/>
              </a:rPr>
              <a:t>در مطالعه مقطعي، سنجش مواجهه و اثر همزمان صورت مي گيرد. </a:t>
            </a:r>
            <a:endParaRPr lang="fa-IR" sz="2800" dirty="0">
              <a:solidFill>
                <a:srgbClr val="003366"/>
              </a:solidFill>
              <a:latin typeface="Garamond" pitchFamily="18" charset="0"/>
            </a:endParaRP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ar-SA" sz="2800" dirty="0">
                <a:solidFill>
                  <a:srgbClr val="003366"/>
                </a:solidFill>
                <a:latin typeface="Garamond" pitchFamily="18" charset="0"/>
              </a:rPr>
              <a:t>انجام مطالعات مقطعي نسيتاً ساده و اقتصادي است و براي تحقيق در مورد مواجهه هايي نظير نژاد، حالات اقتصادي ـ اجتماعي كه ويژگيهاي ثابت افراد هستند، مفيد است .</a:t>
            </a:r>
            <a:endParaRPr lang="en-US" sz="2800" dirty="0">
              <a:solidFill>
                <a:srgbClr val="003366"/>
              </a:solidFill>
              <a:latin typeface="Garamond" pitchFamily="18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789113" y="304800"/>
            <a:ext cx="6230937" cy="1008063"/>
            <a:chOff x="1655" y="210"/>
            <a:chExt cx="3925" cy="635"/>
          </a:xfrm>
        </p:grpSpPr>
        <p:sp>
          <p:nvSpPr>
            <p:cNvPr id="15367" name="Rectangle 6"/>
            <p:cNvSpPr>
              <a:spLocks noChangeArrowheads="1"/>
            </p:cNvSpPr>
            <p:nvPr/>
          </p:nvSpPr>
          <p:spPr bwMode="auto">
            <a:xfrm>
              <a:off x="1824" y="738"/>
              <a:ext cx="3491" cy="48"/>
            </a:xfrm>
            <a:prstGeom prst="rect">
              <a:avLst/>
            </a:prstGeom>
            <a:gradFill rotWithShape="0">
              <a:gsLst>
                <a:gs pos="0">
                  <a:srgbClr val="336600"/>
                </a:gs>
                <a:gs pos="100000">
                  <a:srgbClr val="6699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15368" name="Rectangle 8"/>
            <p:cNvSpPr>
              <a:spLocks noChangeArrowheads="1"/>
            </p:cNvSpPr>
            <p:nvPr/>
          </p:nvSpPr>
          <p:spPr bwMode="auto">
            <a:xfrm>
              <a:off x="1655" y="210"/>
              <a:ext cx="3925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1"/>
              <a:r>
                <a:rPr lang="ar-SA" sz="3200" b="1" i="1" dirty="0">
                  <a:solidFill>
                    <a:srgbClr val="660066"/>
                  </a:solidFill>
                </a:rPr>
                <a:t>مطالعه مقطعي  (</a:t>
              </a:r>
              <a:r>
                <a:rPr lang="en-US" sz="3200" b="1" i="1" dirty="0">
                  <a:solidFill>
                    <a:srgbClr val="660066"/>
                  </a:solidFill>
                </a:rPr>
                <a:t>Cross- Sectional</a:t>
              </a:r>
              <a:r>
                <a:rPr lang="ar-SA" sz="3200" b="1" i="1" dirty="0">
                  <a:solidFill>
                    <a:srgbClr val="660066"/>
                  </a:solidFill>
                </a:rPr>
                <a:t>)</a:t>
              </a:r>
              <a:endParaRPr lang="en-US" sz="3200" b="1" i="1" dirty="0">
                <a:solidFill>
                  <a:srgbClr val="660066"/>
                </a:solidFill>
              </a:endParaRPr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CB7B7F-E30B-5CD1-0A9A-C99BE428F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3DB51-1345-179C-BEB6-3EC40CA7E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990600" y="3733800"/>
            <a:ext cx="762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>
              <a:spcBef>
                <a:spcPct val="50000"/>
              </a:spcBef>
            </a:pPr>
            <a:endParaRPr lang="ar-SA" sz="3200">
              <a:solidFill>
                <a:srgbClr val="FFFF00"/>
              </a:solidFill>
              <a:latin typeface="Garamond" pitchFamily="18" charset="0"/>
              <a:cs typeface="Lotus" pitchFamily="2" charset="-78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28596" y="1571612"/>
            <a:ext cx="8501122" cy="50167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i="1" dirty="0">
                <a:solidFill>
                  <a:srgbClr val="003366"/>
                </a:solidFill>
              </a:rPr>
              <a:t>  </a:t>
            </a:r>
            <a:r>
              <a:rPr lang="fa-IR" sz="3200" i="1" dirty="0">
                <a:solidFill>
                  <a:srgbClr val="003366"/>
                </a:solidFill>
              </a:rPr>
              <a:t>تعیین شیوع دیابت در شهر کرمان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3200" i="1" dirty="0">
                <a:solidFill>
                  <a:srgbClr val="003366"/>
                </a:solidFill>
              </a:rPr>
              <a:t>  بررسی مشخصات اجتماعی </a:t>
            </a:r>
            <a:r>
              <a:rPr lang="ar-SA" sz="3200" i="1" dirty="0">
                <a:solidFill>
                  <a:srgbClr val="003366"/>
                </a:solidFill>
              </a:rPr>
              <a:t>–</a:t>
            </a:r>
            <a:r>
              <a:rPr lang="fa-IR" sz="3200" i="1" dirty="0">
                <a:solidFill>
                  <a:srgbClr val="003366"/>
                </a:solidFill>
              </a:rPr>
              <a:t> اقتصادی افراد مثل : سن، میزان تحصیلات، وضعیت تاهل، تعداد فرزندان یا میزان درآمد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3200" i="1" dirty="0">
                <a:solidFill>
                  <a:srgbClr val="003366"/>
                </a:solidFill>
              </a:rPr>
              <a:t>  تعیین میزان شیوع بیماری سل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3200" i="1" dirty="0">
                <a:solidFill>
                  <a:srgbClr val="003366"/>
                </a:solidFill>
              </a:rPr>
              <a:t> تعیین فراوانی </a:t>
            </a:r>
            <a:r>
              <a:rPr lang="en-US" sz="3200" i="1" dirty="0">
                <a:solidFill>
                  <a:srgbClr val="003366"/>
                </a:solidFill>
              </a:rPr>
              <a:t>ADHD</a:t>
            </a:r>
            <a:r>
              <a:rPr lang="fa-IR" sz="3200" i="1" dirty="0">
                <a:solidFill>
                  <a:srgbClr val="003366"/>
                </a:solidFill>
              </a:rPr>
              <a:t>در دانش آموزان ابتدایی شهر کرمان</a:t>
            </a:r>
            <a:endParaRPr lang="ar-SA" sz="3200" i="1" dirty="0">
              <a:solidFill>
                <a:srgbClr val="003366"/>
              </a:solidFill>
            </a:endParaRP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3200" i="1" dirty="0">
                <a:solidFill>
                  <a:srgbClr val="003366"/>
                </a:solidFill>
              </a:rPr>
              <a:t>  بررسی نوع رفتار مردم، میزان آگاهی، عقاید و باورهای     ایشان ( رعایت احتیاط های استاندارد توسط دانشجویان پزشکی: استفاده دستکش، پوشیدن گان،شستن دست ها،...)</a:t>
            </a:r>
            <a:endParaRPr lang="en-US" sz="3200" i="1" dirty="0">
              <a:solidFill>
                <a:srgbClr val="003366"/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209800" y="0"/>
            <a:ext cx="6230937" cy="1008063"/>
            <a:chOff x="1655" y="210"/>
            <a:chExt cx="3925" cy="635"/>
          </a:xfrm>
        </p:grpSpPr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1927" y="754"/>
              <a:ext cx="3491" cy="48"/>
            </a:xfrm>
            <a:prstGeom prst="rect">
              <a:avLst/>
            </a:prstGeom>
            <a:gradFill rotWithShape="0">
              <a:gsLst>
                <a:gs pos="0">
                  <a:srgbClr val="336600"/>
                </a:gs>
                <a:gs pos="100000">
                  <a:srgbClr val="6699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1655" y="210"/>
              <a:ext cx="3925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1"/>
              <a:r>
                <a:rPr lang="fa-IR" sz="3200" b="1" i="1" dirty="0">
                  <a:solidFill>
                    <a:srgbClr val="660066"/>
                  </a:solidFill>
                </a:rPr>
                <a:t>مثال : </a:t>
              </a:r>
              <a:r>
                <a:rPr lang="ar-SA" b="1" i="1" dirty="0">
                  <a:solidFill>
                    <a:srgbClr val="660066"/>
                  </a:solidFill>
                </a:rPr>
                <a:t>مطالعه مقطعي  (</a:t>
              </a:r>
              <a:r>
                <a:rPr lang="en-US" b="1" i="1" dirty="0">
                  <a:solidFill>
                    <a:srgbClr val="660066"/>
                  </a:solidFill>
                </a:rPr>
                <a:t>Cross- Sectional</a:t>
              </a:r>
              <a:r>
                <a:rPr lang="ar-SA" b="1" i="1" dirty="0">
                  <a:solidFill>
                    <a:srgbClr val="660066"/>
                  </a:solidFill>
                </a:rPr>
                <a:t>)</a:t>
              </a:r>
              <a:endParaRPr lang="en-US" b="1" i="1" dirty="0">
                <a:solidFill>
                  <a:srgbClr val="660066"/>
                </a:solidFill>
              </a:endParaRPr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95E559-72C3-DA93-1FC4-76F2E455B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11BF0-54FE-C44D-3DC0-FB60BE473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a-IR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58204" cy="4972072"/>
          </a:xfrm>
          <a:solidFill>
            <a:schemeClr val="bg1"/>
          </a:solidFill>
        </p:spPr>
        <p:txBody>
          <a:bodyPr/>
          <a:lstStyle/>
          <a:p>
            <a:pPr eaLnBrk="1" hangingPunct="1"/>
            <a:endParaRPr lang="fa-IR" dirty="0"/>
          </a:p>
        </p:txBody>
      </p:sp>
      <p:sp>
        <p:nvSpPr>
          <p:cNvPr id="17413" name="Oval 4"/>
          <p:cNvSpPr>
            <a:spLocks noChangeArrowheads="1"/>
          </p:cNvSpPr>
          <p:nvPr/>
        </p:nvSpPr>
        <p:spPr bwMode="auto">
          <a:xfrm>
            <a:off x="1692275" y="1989138"/>
            <a:ext cx="5616575" cy="259238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57150" cmpd="thinThick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6000" b="1"/>
              <a:t>مطالعات تحلیلی</a:t>
            </a:r>
            <a:endParaRPr lang="en-US" sz="6000" b="1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0B3E0B-2E69-1409-CE6A-8C2BEEEAF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E51A1A-F2CA-942D-CD45-D35687237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2214554"/>
            <a:ext cx="8245475" cy="2520950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  <a:buFontTx/>
              <a:buNone/>
            </a:pPr>
            <a:r>
              <a:rPr lang="fa-IR" dirty="0">
                <a:solidFill>
                  <a:srgbClr val="000066"/>
                </a:solidFill>
              </a:rPr>
              <a:t>در بیشتر مطالعات مقطعی، محقق علاوه بر توصیف مسئله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r>
              <a:rPr lang="fa-IR" dirty="0">
                <a:solidFill>
                  <a:srgbClr val="000066"/>
                </a:solidFill>
              </a:rPr>
              <a:t>گروههای مختلف جامعه را نیز از نظر متغیرهای مختلف مورد مقایسه قرار می دهد.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fa-IR" dirty="0">
              <a:solidFill>
                <a:srgbClr val="000066"/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28596" y="4786322"/>
            <a:ext cx="8353425" cy="1809750"/>
          </a:xfrm>
          <a:prstGeom prst="rect">
            <a:avLst/>
          </a:prstGeom>
          <a:solidFill>
            <a:srgbClr val="FFFFCC"/>
          </a:solidFill>
          <a:ln w="5715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2400" b="1" dirty="0">
                <a:solidFill>
                  <a:srgbClr val="000066"/>
                </a:solidFill>
              </a:rPr>
              <a:t>مثال :</a:t>
            </a:r>
          </a:p>
          <a:p>
            <a:pPr algn="ctr"/>
            <a:r>
              <a:rPr lang="fa-IR" sz="2400" b="1" dirty="0">
                <a:solidFill>
                  <a:srgbClr val="000066"/>
                </a:solidFill>
              </a:rPr>
              <a:t>بررسی فراوانی چاقی و عوامل موثر بر آن در دانش آموزان دبستانی شهر کرمان</a:t>
            </a:r>
          </a:p>
          <a:p>
            <a:pPr algn="ctr"/>
            <a:r>
              <a:rPr lang="fa-IR" sz="2400" b="1" dirty="0">
                <a:solidFill>
                  <a:srgbClr val="000066"/>
                </a:solidFill>
              </a:rPr>
              <a:t> در سال 1400</a:t>
            </a:r>
            <a:endParaRPr lang="en-US" sz="2400" b="1" dirty="0">
              <a:solidFill>
                <a:srgbClr val="000066"/>
              </a:solidFill>
            </a:endParaRPr>
          </a:p>
          <a:p>
            <a:pPr algn="ctr"/>
            <a:endParaRPr lang="en-US" sz="2400" b="1" dirty="0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 eaLnBrk="1" hangingPunct="1"/>
            <a:r>
              <a:rPr lang="fa-IR" sz="4000" dirty="0">
                <a:solidFill>
                  <a:srgbClr val="000066"/>
                </a:solidFill>
              </a:rPr>
              <a:t>مطالعه مقطعی </a:t>
            </a:r>
            <a:r>
              <a:rPr lang="ar-SA" sz="3600" b="1" i="1" dirty="0">
                <a:solidFill>
                  <a:srgbClr val="000066"/>
                </a:solidFill>
              </a:rPr>
              <a:t>(</a:t>
            </a:r>
            <a:r>
              <a:rPr lang="en-US" sz="3600" b="1" i="1" dirty="0">
                <a:solidFill>
                  <a:srgbClr val="000066"/>
                </a:solidFill>
              </a:rPr>
              <a:t>Cross- Sectional</a:t>
            </a:r>
            <a:r>
              <a:rPr lang="ar-SA" sz="3600" b="1" i="1" dirty="0">
                <a:solidFill>
                  <a:srgbClr val="000066"/>
                </a:solidFill>
              </a:rPr>
              <a:t>)</a:t>
            </a:r>
            <a:r>
              <a:rPr lang="fa-IR" sz="3600" dirty="0"/>
              <a:t> </a:t>
            </a:r>
            <a:br>
              <a:rPr lang="fa-IR" sz="4000" dirty="0">
                <a:solidFill>
                  <a:srgbClr val="000066"/>
                </a:solidFill>
              </a:rPr>
            </a:br>
            <a:endParaRPr lang="en-US" sz="4000" dirty="0">
              <a:solidFill>
                <a:srgbClr val="000066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63EEAB-1F04-D518-97E1-C80DAA577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B182C7-8A95-36DB-A0C1-A6BF35280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4282" y="3328988"/>
            <a:ext cx="8534400" cy="3529012"/>
          </a:xfrm>
          <a:solidFill>
            <a:schemeClr val="bg1"/>
          </a:solidFill>
        </p:spPr>
        <p:txBody>
          <a:bodyPr/>
          <a:lstStyle/>
          <a:p>
            <a:pPr algn="r" rtl="1" eaLnBrk="1" hangingPunct="1"/>
            <a:r>
              <a:rPr lang="ar-SA" dirty="0">
                <a:solidFill>
                  <a:srgbClr val="003366"/>
                </a:solidFill>
              </a:rPr>
              <a:t>در مطالعه مقطعي، سنجش مواجهه و اثر همزمان صورت مي گيرد. </a:t>
            </a:r>
            <a:endParaRPr lang="fa-IR" dirty="0">
              <a:solidFill>
                <a:srgbClr val="003366"/>
              </a:solidFill>
            </a:endParaRPr>
          </a:p>
          <a:p>
            <a:pPr algn="r" rtl="1" eaLnBrk="1" hangingPunct="1"/>
            <a:r>
              <a:rPr lang="fa-IR" dirty="0">
                <a:solidFill>
                  <a:srgbClr val="003366"/>
                </a:solidFill>
              </a:rPr>
              <a:t>در این مطالعات فقط ارتباط بین عوامل مورد بررسی و بیماری مشخص می شود و هیچ گونه رابطه علت و معلولی قابل اثبات نمی باشد.</a:t>
            </a:r>
          </a:p>
          <a:p>
            <a:pPr algn="r" rtl="1" eaLnBrk="1" hangingPunct="1"/>
            <a:r>
              <a:rPr lang="ar-SA" dirty="0">
                <a:solidFill>
                  <a:srgbClr val="003366"/>
                </a:solidFill>
              </a:rPr>
              <a:t>انجام مطالعات مقطعي نس</a:t>
            </a:r>
            <a:r>
              <a:rPr lang="fa-IR" dirty="0">
                <a:solidFill>
                  <a:srgbClr val="003366"/>
                </a:solidFill>
              </a:rPr>
              <a:t>ب</a:t>
            </a:r>
            <a:r>
              <a:rPr lang="ar-SA" dirty="0">
                <a:solidFill>
                  <a:srgbClr val="003366"/>
                </a:solidFill>
              </a:rPr>
              <a:t>تاً ساده و اقتصادي است</a:t>
            </a:r>
            <a:r>
              <a:rPr lang="fa-IR" dirty="0">
                <a:solidFill>
                  <a:srgbClr val="003366"/>
                </a:solidFill>
              </a:rPr>
              <a:t>.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title"/>
          </p:nvPr>
        </p:nvSpPr>
        <p:spPr>
          <a:xfrm>
            <a:off x="285720" y="1928802"/>
            <a:ext cx="8229600" cy="11430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fa-IR" sz="4000" dirty="0">
                <a:solidFill>
                  <a:srgbClr val="FF0000"/>
                </a:solidFill>
              </a:rPr>
              <a:t>مطالعه مقطعی </a:t>
            </a:r>
            <a:r>
              <a:rPr lang="ar-SA" sz="3600" b="1" i="1" dirty="0">
                <a:solidFill>
                  <a:srgbClr val="FF0000"/>
                </a:solidFill>
              </a:rPr>
              <a:t>(</a:t>
            </a:r>
            <a:r>
              <a:rPr lang="en-US" sz="3600" b="1" i="1" dirty="0">
                <a:solidFill>
                  <a:srgbClr val="FF0000"/>
                </a:solidFill>
              </a:rPr>
              <a:t>Cross- Sectional</a:t>
            </a:r>
            <a:r>
              <a:rPr lang="ar-SA" sz="3600" b="1" i="1" dirty="0">
                <a:solidFill>
                  <a:srgbClr val="FF0000"/>
                </a:solidFill>
              </a:rPr>
              <a:t>)</a:t>
            </a:r>
            <a:r>
              <a:rPr lang="fa-IR" sz="3600" dirty="0">
                <a:solidFill>
                  <a:srgbClr val="FF0000"/>
                </a:solidFill>
              </a:rPr>
              <a:t> </a:t>
            </a:r>
            <a:br>
              <a:rPr lang="fa-IR" sz="4000" dirty="0">
                <a:solidFill>
                  <a:srgbClr val="FF0000"/>
                </a:solidFill>
              </a:rPr>
            </a:b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21E17A-7451-4EA1-C843-A5E656E06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4CCB65-11BD-1DB3-A618-BDB456F0F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3" name="Group 12"/>
          <p:cNvGrpSpPr>
            <a:grpSpLocks noGrp="1"/>
          </p:cNvGrpSpPr>
          <p:nvPr/>
        </p:nvGrpSpPr>
        <p:grpSpPr bwMode="auto">
          <a:xfrm>
            <a:off x="533400" y="0"/>
            <a:ext cx="8153400" cy="6126163"/>
            <a:chOff x="204" y="0"/>
            <a:chExt cx="5352" cy="432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0"/>
              <a:ext cx="5352" cy="43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2744" y="754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744" y="1207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744" y="1661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744" y="2115"/>
              <a:ext cx="0" cy="31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744" y="2704"/>
              <a:ext cx="0" cy="31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2744" y="3249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744" y="3702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3500430" y="2643182"/>
            <a:ext cx="1828800" cy="457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C54F0C-30A7-CD38-8BAB-51D41D2EB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73442537-8876-A48E-F6F4-4399A45F2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000066"/>
                </a:solidFill>
              </a:rPr>
              <a:t>Cross-sectional Study</a:t>
            </a: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3810000" y="1524000"/>
            <a:ext cx="2057400" cy="533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Children</a:t>
            </a: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2514600" y="2514600"/>
            <a:ext cx="2057400" cy="533400"/>
          </a:xfrm>
          <a:prstGeom prst="rect">
            <a:avLst/>
          </a:prstGeom>
          <a:solidFill>
            <a:srgbClr val="99CCFF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in eligible</a:t>
            </a:r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4876800" y="2514600"/>
            <a:ext cx="2057400" cy="533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eligible</a:t>
            </a:r>
          </a:p>
        </p:txBody>
      </p:sp>
      <p:sp>
        <p:nvSpPr>
          <p:cNvPr id="21511" name="Rectangle 6"/>
          <p:cNvSpPr>
            <a:spLocks noChangeArrowheads="1"/>
          </p:cNvSpPr>
          <p:nvPr/>
        </p:nvSpPr>
        <p:spPr bwMode="auto">
          <a:xfrm>
            <a:off x="5562600" y="3657600"/>
            <a:ext cx="2133600" cy="533400"/>
          </a:xfrm>
          <a:prstGeom prst="rect">
            <a:avLst/>
          </a:prstGeom>
          <a:solidFill>
            <a:srgbClr val="99CCFF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no participation</a:t>
            </a:r>
          </a:p>
        </p:txBody>
      </p:sp>
      <p:sp>
        <p:nvSpPr>
          <p:cNvPr id="21512" name="Rectangle 7"/>
          <p:cNvSpPr>
            <a:spLocks noChangeArrowheads="1"/>
          </p:cNvSpPr>
          <p:nvPr/>
        </p:nvSpPr>
        <p:spPr bwMode="auto">
          <a:xfrm>
            <a:off x="3048000" y="3657600"/>
            <a:ext cx="2057400" cy="533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dirty="0"/>
              <a:t>participation</a:t>
            </a:r>
          </a:p>
        </p:txBody>
      </p:sp>
      <p:sp>
        <p:nvSpPr>
          <p:cNvPr id="21513" name="Rectangle 8"/>
          <p:cNvSpPr>
            <a:spLocks noChangeArrowheads="1"/>
          </p:cNvSpPr>
          <p:nvPr/>
        </p:nvSpPr>
        <p:spPr bwMode="auto">
          <a:xfrm>
            <a:off x="6858000" y="4876800"/>
            <a:ext cx="1981200" cy="1295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/>
              <a:t>Physically inactive</a:t>
            </a:r>
          </a:p>
          <a:p>
            <a:pPr algn="ctr"/>
            <a:r>
              <a:rPr lang="en-US" sz="2000" dirty="0"/>
              <a:t>&amp;</a:t>
            </a:r>
          </a:p>
          <a:p>
            <a:pPr algn="ctr"/>
            <a:r>
              <a:rPr lang="en-US" sz="2000" dirty="0"/>
              <a:t>no Obese</a:t>
            </a:r>
            <a:endParaRPr lang="en-US" b="1" dirty="0"/>
          </a:p>
        </p:txBody>
      </p:sp>
      <p:sp>
        <p:nvSpPr>
          <p:cNvPr id="21514" name="Rectangle 9"/>
          <p:cNvSpPr>
            <a:spLocks noChangeArrowheads="1"/>
          </p:cNvSpPr>
          <p:nvPr/>
        </p:nvSpPr>
        <p:spPr bwMode="auto">
          <a:xfrm>
            <a:off x="4648200" y="4876800"/>
            <a:ext cx="1981200" cy="1295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/>
              <a:t>Physically inactive</a:t>
            </a:r>
          </a:p>
          <a:p>
            <a:pPr algn="ctr"/>
            <a:r>
              <a:rPr lang="en-US" sz="2000"/>
              <a:t>&amp;</a:t>
            </a:r>
          </a:p>
          <a:p>
            <a:pPr algn="ctr"/>
            <a:r>
              <a:rPr lang="en-US" sz="2000"/>
              <a:t>Obese</a:t>
            </a:r>
            <a:endParaRPr lang="en-US" b="1"/>
          </a:p>
        </p:txBody>
      </p:sp>
      <p:sp>
        <p:nvSpPr>
          <p:cNvPr id="21515" name="Rectangle 10"/>
          <p:cNvSpPr>
            <a:spLocks noChangeArrowheads="1"/>
          </p:cNvSpPr>
          <p:nvPr/>
        </p:nvSpPr>
        <p:spPr bwMode="auto">
          <a:xfrm>
            <a:off x="2590800" y="4876800"/>
            <a:ext cx="1828800" cy="1295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/>
              <a:t>Physically active</a:t>
            </a:r>
          </a:p>
          <a:p>
            <a:pPr algn="ctr"/>
            <a:r>
              <a:rPr lang="en-US" sz="2000"/>
              <a:t>&amp;</a:t>
            </a:r>
          </a:p>
          <a:p>
            <a:pPr algn="ctr"/>
            <a:r>
              <a:rPr lang="en-US" sz="2000"/>
              <a:t>no Obese</a:t>
            </a:r>
            <a:endParaRPr lang="en-US" b="1"/>
          </a:p>
        </p:txBody>
      </p:sp>
      <p:sp>
        <p:nvSpPr>
          <p:cNvPr id="21516" name="Rectangle 11"/>
          <p:cNvSpPr>
            <a:spLocks noChangeArrowheads="1"/>
          </p:cNvSpPr>
          <p:nvPr/>
        </p:nvSpPr>
        <p:spPr bwMode="auto">
          <a:xfrm>
            <a:off x="533400" y="4876800"/>
            <a:ext cx="1828800" cy="1295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/>
              <a:t>Physically active</a:t>
            </a:r>
          </a:p>
          <a:p>
            <a:pPr algn="ctr"/>
            <a:r>
              <a:rPr lang="en-US" sz="2000"/>
              <a:t>&amp;</a:t>
            </a:r>
          </a:p>
          <a:p>
            <a:pPr algn="ctr"/>
            <a:r>
              <a:rPr lang="en-US" sz="2000"/>
              <a:t>Obese</a:t>
            </a:r>
          </a:p>
        </p:txBody>
      </p:sp>
      <p:sp>
        <p:nvSpPr>
          <p:cNvPr id="21517" name="Line 12"/>
          <p:cNvSpPr>
            <a:spLocks noChangeShapeType="1"/>
          </p:cNvSpPr>
          <p:nvPr/>
        </p:nvSpPr>
        <p:spPr bwMode="auto">
          <a:xfrm>
            <a:off x="3352800" y="2286000"/>
            <a:ext cx="281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8" name="Line 13"/>
          <p:cNvSpPr>
            <a:spLocks noChangeShapeType="1"/>
          </p:cNvSpPr>
          <p:nvPr/>
        </p:nvSpPr>
        <p:spPr bwMode="auto">
          <a:xfrm>
            <a:off x="4114800" y="3352800"/>
            <a:ext cx="274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9" name="Line 14"/>
          <p:cNvSpPr>
            <a:spLocks noChangeShapeType="1"/>
          </p:cNvSpPr>
          <p:nvPr/>
        </p:nvSpPr>
        <p:spPr bwMode="auto">
          <a:xfrm>
            <a:off x="1371600" y="4572000"/>
            <a:ext cx="632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0" name="Line 15"/>
          <p:cNvSpPr>
            <a:spLocks noChangeShapeType="1"/>
          </p:cNvSpPr>
          <p:nvPr/>
        </p:nvSpPr>
        <p:spPr bwMode="auto">
          <a:xfrm>
            <a:off x="1371600" y="4572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1" name="Line 16"/>
          <p:cNvSpPr>
            <a:spLocks noChangeShapeType="1"/>
          </p:cNvSpPr>
          <p:nvPr/>
        </p:nvSpPr>
        <p:spPr bwMode="auto">
          <a:xfrm>
            <a:off x="5562600" y="4572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2" name="Line 17"/>
          <p:cNvSpPr>
            <a:spLocks noChangeShapeType="1"/>
          </p:cNvSpPr>
          <p:nvPr/>
        </p:nvSpPr>
        <p:spPr bwMode="auto">
          <a:xfrm>
            <a:off x="3429000" y="4572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3" name="Line 18"/>
          <p:cNvSpPr>
            <a:spLocks noChangeShapeType="1"/>
          </p:cNvSpPr>
          <p:nvPr/>
        </p:nvSpPr>
        <p:spPr bwMode="auto">
          <a:xfrm>
            <a:off x="7696200" y="4572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4" name="Line 19"/>
          <p:cNvSpPr>
            <a:spLocks noChangeShapeType="1"/>
          </p:cNvSpPr>
          <p:nvPr/>
        </p:nvSpPr>
        <p:spPr bwMode="auto">
          <a:xfrm>
            <a:off x="4191000" y="419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5" name="Line 20"/>
          <p:cNvSpPr>
            <a:spLocks noChangeShapeType="1"/>
          </p:cNvSpPr>
          <p:nvPr/>
        </p:nvSpPr>
        <p:spPr bwMode="auto">
          <a:xfrm>
            <a:off x="4114800" y="3352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6" name="Line 21"/>
          <p:cNvSpPr>
            <a:spLocks noChangeShapeType="1"/>
          </p:cNvSpPr>
          <p:nvPr/>
        </p:nvSpPr>
        <p:spPr bwMode="auto">
          <a:xfrm>
            <a:off x="6858000" y="3352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7" name="Line 22"/>
          <p:cNvSpPr>
            <a:spLocks noChangeShapeType="1"/>
          </p:cNvSpPr>
          <p:nvPr/>
        </p:nvSpPr>
        <p:spPr bwMode="auto">
          <a:xfrm>
            <a:off x="5486400" y="3048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8" name="Line 23"/>
          <p:cNvSpPr>
            <a:spLocks noChangeShapeType="1"/>
          </p:cNvSpPr>
          <p:nvPr/>
        </p:nvSpPr>
        <p:spPr bwMode="auto">
          <a:xfrm>
            <a:off x="4800600" y="20574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9" name="Line 24"/>
          <p:cNvSpPr>
            <a:spLocks noChangeShapeType="1"/>
          </p:cNvSpPr>
          <p:nvPr/>
        </p:nvSpPr>
        <p:spPr bwMode="auto">
          <a:xfrm>
            <a:off x="3352800" y="2286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30" name="Line 25"/>
          <p:cNvSpPr>
            <a:spLocks noChangeShapeType="1"/>
          </p:cNvSpPr>
          <p:nvPr/>
        </p:nvSpPr>
        <p:spPr bwMode="auto">
          <a:xfrm>
            <a:off x="6172200" y="2286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04B5CD-8DB4-9D92-52C2-22337A468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A09FE5-022F-110E-C8FD-C8299F02B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1143000"/>
          </a:xfrm>
        </p:spPr>
        <p:txBody>
          <a:bodyPr/>
          <a:lstStyle/>
          <a:p>
            <a:pPr rtl="1" eaLnBrk="1" hangingPunct="1"/>
            <a:r>
              <a:rPr lang="fa-IR" sz="4000">
                <a:solidFill>
                  <a:srgbClr val="000066"/>
                </a:solidFill>
              </a:rPr>
              <a:t>مطالعه مورد- شاهدی   (</a:t>
            </a:r>
            <a:r>
              <a:rPr lang="en-US" sz="4000">
                <a:solidFill>
                  <a:srgbClr val="000066"/>
                </a:solidFill>
              </a:rPr>
              <a:t>Case-Control</a:t>
            </a:r>
            <a:r>
              <a:rPr lang="fa-IR" sz="4000">
                <a:solidFill>
                  <a:srgbClr val="000066"/>
                </a:solidFill>
              </a:rPr>
              <a:t>)</a:t>
            </a:r>
            <a:endParaRPr lang="en-US" sz="4000">
              <a:solidFill>
                <a:srgbClr val="000066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45475" cy="2520950"/>
          </a:xfrm>
        </p:spPr>
        <p:txBody>
          <a:bodyPr>
            <a:normAutofit fontScale="92500" lnSpcReduction="10000"/>
          </a:bodyPr>
          <a:lstStyle/>
          <a:p>
            <a:pPr algn="r" rtl="1" eaLnBrk="1" hangingPunct="1">
              <a:lnSpc>
                <a:spcPct val="90000"/>
              </a:lnSpc>
            </a:pPr>
            <a:r>
              <a:rPr lang="fa-IR">
                <a:solidFill>
                  <a:srgbClr val="000066"/>
                </a:solidFill>
              </a:rPr>
              <a:t>در این مطالعه، محقق به منظور تعیین عواملی که در ایجاد مشکل دخالت داشته اند دو گروه را با هم مقایسه می کند.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fa-IR">
              <a:solidFill>
                <a:srgbClr val="000066"/>
              </a:solidFill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fa-IR">
                <a:solidFill>
                  <a:srgbClr val="000066"/>
                </a:solidFill>
              </a:rPr>
              <a:t>یکی گروه مورد، که در آنها مسئله مورد بررسی وجود دارد (مثلاً کودکان مبتلا به سوء تغذیه) و دیگری گروه شاهد (کنترل) که در آنها مسئله مورد بررسی وجود ندارد.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fa-IR">
              <a:solidFill>
                <a:srgbClr val="000066"/>
              </a:solidFill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09600" y="5214938"/>
            <a:ext cx="8229600" cy="1366837"/>
          </a:xfrm>
          <a:prstGeom prst="rect">
            <a:avLst/>
          </a:prstGeom>
          <a:solidFill>
            <a:srgbClr val="FFFFCC"/>
          </a:solidFill>
          <a:ln w="5715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2400">
                <a:solidFill>
                  <a:srgbClr val="000066"/>
                </a:solidFill>
              </a:rPr>
              <a:t>مثال :</a:t>
            </a:r>
          </a:p>
          <a:p>
            <a:pPr algn="ctr"/>
            <a:r>
              <a:rPr lang="fa-IR" sz="2400">
                <a:solidFill>
                  <a:srgbClr val="000066"/>
                </a:solidFill>
              </a:rPr>
              <a:t>بررسی ارتباط بین ابتلا به سرطان مری با مصرف الکل ، مطالعه مورد - شاهدی</a:t>
            </a:r>
            <a:endParaRPr lang="en-US" sz="2400">
              <a:solidFill>
                <a:srgbClr val="000066"/>
              </a:solidFill>
            </a:endParaRPr>
          </a:p>
          <a:p>
            <a:pPr algn="ctr"/>
            <a:endParaRPr lang="en-US" sz="24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930917-7E8F-AB98-AA3C-0D313A64D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25B504-A805-812C-352D-6AEF8DCCF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5800" y="1000125"/>
            <a:ext cx="7772400" cy="509587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>
                <a:solidFill>
                  <a:srgbClr val="FF3300"/>
                </a:solidFill>
                <a:latin typeface="+mn-lt"/>
                <a:cs typeface="B Titr" pitchFamily="2" charset="-78"/>
              </a:rPr>
              <a:t>مطالعه مورد شاهدي: </a:t>
            </a:r>
          </a:p>
          <a:p>
            <a:pPr marL="342900" indent="-342900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3200" dirty="0">
              <a:latin typeface="+mn-lt"/>
              <a:cs typeface="B Titr" pitchFamily="2" charset="-78"/>
            </a:endParaRPr>
          </a:p>
          <a:p>
            <a:pPr marL="342900" indent="-342900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fa-IR" sz="3200" dirty="0">
              <a:latin typeface="+mn-lt"/>
              <a:cs typeface="B Titr" pitchFamily="2" charset="-78"/>
            </a:endParaRPr>
          </a:p>
          <a:p>
            <a:pPr marL="342900" indent="-342900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3200" dirty="0">
              <a:latin typeface="+mn-lt"/>
              <a:cs typeface="B Titr" pitchFamily="2" charset="-78"/>
            </a:endParaRPr>
          </a:p>
          <a:p>
            <a:pPr marL="342900" indent="-342900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200" dirty="0">
              <a:latin typeface="+mn-lt"/>
              <a:cs typeface="B Titr" pitchFamily="2" charset="-78"/>
            </a:endParaRP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SA" sz="3200" dirty="0">
                <a:solidFill>
                  <a:srgbClr val="FF3300"/>
                </a:solidFill>
                <a:latin typeface="+mn-lt"/>
                <a:cs typeface="B Titr" pitchFamily="2" charset="-78"/>
              </a:rPr>
              <a:t>مطالعه كوهورت:</a:t>
            </a:r>
          </a:p>
          <a:p>
            <a:pPr marL="342900" indent="-342900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3200" dirty="0">
              <a:latin typeface="+mn-lt"/>
              <a:cs typeface="B Titr" pitchFamily="2" charset="-78"/>
            </a:endParaRPr>
          </a:p>
        </p:txBody>
      </p:sp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179388" y="2143125"/>
            <a:ext cx="2716212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 eaLnBrk="0" hangingPunct="0"/>
            <a:r>
              <a:rPr lang="ar-SA" sz="36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مواجهه</a:t>
            </a:r>
            <a:r>
              <a:rPr lang="fa-IR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(</a:t>
            </a:r>
            <a:r>
              <a:rPr lang="en-US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exposure</a:t>
            </a:r>
            <a:r>
              <a:rPr lang="fa-IR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)</a:t>
            </a:r>
            <a:endParaRPr lang="ar-SA" sz="2800">
              <a:solidFill>
                <a:schemeClr val="tx2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47108" name="Line 8"/>
          <p:cNvSpPr>
            <a:spLocks noChangeShapeType="1"/>
          </p:cNvSpPr>
          <p:nvPr/>
        </p:nvSpPr>
        <p:spPr bwMode="auto">
          <a:xfrm>
            <a:off x="2963863" y="5373688"/>
            <a:ext cx="3048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09" name="Line 9"/>
          <p:cNvSpPr>
            <a:spLocks noChangeShapeType="1"/>
          </p:cNvSpPr>
          <p:nvPr/>
        </p:nvSpPr>
        <p:spPr bwMode="auto">
          <a:xfrm flipH="1">
            <a:off x="2971800" y="2500313"/>
            <a:ext cx="2971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0" name="Rectangle 12"/>
          <p:cNvSpPr>
            <a:spLocks noChangeArrowheads="1"/>
          </p:cNvSpPr>
          <p:nvPr/>
        </p:nvSpPr>
        <p:spPr bwMode="auto">
          <a:xfrm>
            <a:off x="250825" y="5013325"/>
            <a:ext cx="2716213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 eaLnBrk="0" hangingPunct="0"/>
            <a:r>
              <a:rPr lang="ar-SA" sz="36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مواجهه</a:t>
            </a:r>
            <a:r>
              <a:rPr lang="fa-IR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(</a:t>
            </a:r>
            <a:r>
              <a:rPr lang="en-US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exposure</a:t>
            </a:r>
            <a:r>
              <a:rPr lang="fa-IR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)</a:t>
            </a:r>
            <a:endParaRPr lang="ar-SA" sz="2800">
              <a:solidFill>
                <a:schemeClr val="tx2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47111" name="Rectangle 13"/>
          <p:cNvSpPr>
            <a:spLocks noChangeArrowheads="1"/>
          </p:cNvSpPr>
          <p:nvPr/>
        </p:nvSpPr>
        <p:spPr bwMode="auto">
          <a:xfrm>
            <a:off x="6011863" y="2143125"/>
            <a:ext cx="2716212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 eaLnBrk="0" hangingPunct="0"/>
            <a:r>
              <a:rPr lang="fa-IR" sz="36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پیامد</a:t>
            </a:r>
            <a:r>
              <a:rPr lang="fa-IR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(</a:t>
            </a:r>
            <a:r>
              <a:rPr lang="en-US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outcome</a:t>
            </a:r>
            <a:r>
              <a:rPr lang="fa-IR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)</a:t>
            </a:r>
            <a:endParaRPr lang="ar-SA" sz="2800">
              <a:solidFill>
                <a:schemeClr val="tx2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47112" name="Rectangle 14"/>
          <p:cNvSpPr>
            <a:spLocks noChangeArrowheads="1"/>
          </p:cNvSpPr>
          <p:nvPr/>
        </p:nvSpPr>
        <p:spPr bwMode="auto">
          <a:xfrm>
            <a:off x="6032500" y="5013325"/>
            <a:ext cx="2716213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rtl="1" eaLnBrk="0" hangingPunct="0"/>
            <a:r>
              <a:rPr lang="fa-IR" sz="36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پیامد</a:t>
            </a:r>
            <a:r>
              <a:rPr lang="fa-IR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(</a:t>
            </a:r>
            <a:r>
              <a:rPr lang="en-US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outcome</a:t>
            </a:r>
            <a:r>
              <a:rPr lang="fa-IR" sz="2800">
                <a:solidFill>
                  <a:schemeClr val="tx2"/>
                </a:solidFill>
                <a:latin typeface="Times New Roman" pitchFamily="18" charset="0"/>
                <a:cs typeface="B Traffic" pitchFamily="2" charset="-78"/>
              </a:rPr>
              <a:t>)</a:t>
            </a:r>
            <a:endParaRPr lang="ar-SA" sz="2800">
              <a:solidFill>
                <a:schemeClr val="tx2"/>
              </a:solidFill>
              <a:latin typeface="Times New Roman" pitchFamily="18" charset="0"/>
              <a:cs typeface="B Traffic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0E7EF8-0558-15F3-5C7E-4F0E1188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2E2027-3223-DDA0-51BE-254274617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5"/>
          <p:cNvSpPr>
            <a:spLocks noChangeArrowheads="1"/>
          </p:cNvSpPr>
          <p:nvPr/>
        </p:nvSpPr>
        <p:spPr bwMode="auto">
          <a:xfrm>
            <a:off x="457201" y="1412875"/>
            <a:ext cx="8000999" cy="511175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000066"/>
                </a:solidFill>
              </a:rPr>
              <a:t>Case-Control Study</a:t>
            </a:r>
          </a:p>
        </p:txBody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3581400" cy="4114800"/>
          </a:xfrm>
        </p:spPr>
        <p:txBody>
          <a:bodyPr/>
          <a:lstStyle/>
          <a:p>
            <a:pPr eaLnBrk="1" hangingPunct="1"/>
            <a:endParaRPr lang="en-US" sz="4400">
              <a:solidFill>
                <a:schemeClr val="bg1"/>
              </a:solidFill>
            </a:endParaRPr>
          </a:p>
          <a:p>
            <a:pPr eaLnBrk="1" hangingPunct="1">
              <a:buFontTx/>
              <a:buNone/>
            </a:pP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14600" y="3905250"/>
            <a:ext cx="2873375" cy="1371600"/>
            <a:chOff x="1584" y="2460"/>
            <a:chExt cx="1810" cy="864"/>
          </a:xfrm>
        </p:grpSpPr>
        <p:sp>
          <p:nvSpPr>
            <p:cNvPr id="26668" name="Rectangle 5"/>
            <p:cNvSpPr>
              <a:spLocks noChangeArrowheads="1"/>
            </p:cNvSpPr>
            <p:nvPr/>
          </p:nvSpPr>
          <p:spPr bwMode="auto">
            <a:xfrm>
              <a:off x="2386" y="2652"/>
              <a:ext cx="1008" cy="67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26669" name="Text Box 6"/>
            <p:cNvSpPr txBox="1">
              <a:spLocks noChangeArrowheads="1"/>
            </p:cNvSpPr>
            <p:nvPr/>
          </p:nvSpPr>
          <p:spPr bwMode="auto">
            <a:xfrm>
              <a:off x="2434" y="2796"/>
              <a:ext cx="919" cy="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800">
                  <a:solidFill>
                    <a:srgbClr val="FFFF00"/>
                  </a:solidFill>
                </a:rPr>
                <a:t>No CHD</a:t>
              </a:r>
            </a:p>
            <a:p>
              <a:pPr algn="ctr" eaLnBrk="0" hangingPunct="0"/>
              <a:r>
                <a:rPr lang="en-US" sz="1800">
                  <a:solidFill>
                    <a:srgbClr val="FFFF00"/>
                  </a:solidFill>
                </a:rPr>
                <a:t>(Controls)</a:t>
              </a:r>
            </a:p>
          </p:txBody>
        </p:sp>
        <p:cxnSp>
          <p:nvCxnSpPr>
            <p:cNvPr id="26670" name="AutoShape 7"/>
            <p:cNvCxnSpPr>
              <a:cxnSpLocks noChangeShapeType="1"/>
              <a:stCxn id="26666" idx="3"/>
              <a:endCxn id="26668" idx="1"/>
            </p:cNvCxnSpPr>
            <p:nvPr/>
          </p:nvCxnSpPr>
          <p:spPr bwMode="auto">
            <a:xfrm>
              <a:off x="1584" y="2460"/>
              <a:ext cx="802" cy="528"/>
            </a:xfrm>
            <a:prstGeom prst="straightConnector1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838200" y="3219450"/>
            <a:ext cx="1676400" cy="1371600"/>
            <a:chOff x="528" y="2028"/>
            <a:chExt cx="1056" cy="864"/>
          </a:xfrm>
        </p:grpSpPr>
        <p:sp>
          <p:nvSpPr>
            <p:cNvPr id="26666" name="Rectangle 9"/>
            <p:cNvSpPr>
              <a:spLocks noChangeArrowheads="1"/>
            </p:cNvSpPr>
            <p:nvPr/>
          </p:nvSpPr>
          <p:spPr bwMode="auto">
            <a:xfrm>
              <a:off x="528" y="2028"/>
              <a:ext cx="1056" cy="86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26667" name="Text Box 10"/>
            <p:cNvSpPr txBox="1">
              <a:spLocks noChangeArrowheads="1"/>
            </p:cNvSpPr>
            <p:nvPr/>
          </p:nvSpPr>
          <p:spPr bwMode="auto">
            <a:xfrm>
              <a:off x="748" y="2124"/>
              <a:ext cx="634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800">
                  <a:solidFill>
                    <a:srgbClr val="FFFF00"/>
                  </a:solidFill>
                </a:rPr>
                <a:t>Men</a:t>
              </a:r>
            </a:p>
            <a:p>
              <a:pPr algn="ctr" eaLnBrk="0" hangingPunct="0"/>
              <a:r>
                <a:rPr lang="en-US" sz="2800">
                  <a:solidFill>
                    <a:srgbClr val="FFFF00"/>
                  </a:solidFill>
                </a:rPr>
                <a:t>&gt;50 y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6010275" y="4752975"/>
            <a:ext cx="2220913" cy="698500"/>
            <a:chOff x="3786" y="2994"/>
            <a:chExt cx="1399" cy="440"/>
          </a:xfrm>
        </p:grpSpPr>
        <p:sp>
          <p:nvSpPr>
            <p:cNvPr id="26663" name="Rectangle 12"/>
            <p:cNvSpPr>
              <a:spLocks noChangeArrowheads="1"/>
            </p:cNvSpPr>
            <p:nvPr/>
          </p:nvSpPr>
          <p:spPr bwMode="auto">
            <a:xfrm>
              <a:off x="4091" y="3039"/>
              <a:ext cx="1063" cy="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26664" name="Text Box 13"/>
            <p:cNvSpPr txBox="1">
              <a:spLocks noChangeArrowheads="1"/>
            </p:cNvSpPr>
            <p:nvPr/>
          </p:nvSpPr>
          <p:spPr bwMode="auto">
            <a:xfrm>
              <a:off x="4065" y="3098"/>
              <a:ext cx="1120" cy="29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b="1">
                  <a:solidFill>
                    <a:srgbClr val="3399FF"/>
                  </a:solidFill>
                </a:rPr>
                <a:t>Non smoker</a:t>
              </a:r>
            </a:p>
          </p:txBody>
        </p:sp>
        <p:cxnSp>
          <p:nvCxnSpPr>
            <p:cNvPr id="26665" name="AutoShape 14"/>
            <p:cNvCxnSpPr>
              <a:cxnSpLocks noChangeShapeType="1"/>
              <a:endCxn id="26664" idx="1"/>
            </p:cNvCxnSpPr>
            <p:nvPr/>
          </p:nvCxnSpPr>
          <p:spPr bwMode="auto">
            <a:xfrm>
              <a:off x="3786" y="2994"/>
              <a:ext cx="279" cy="251"/>
            </a:xfrm>
            <a:prstGeom prst="straightConnector1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038850" y="2973388"/>
            <a:ext cx="2220913" cy="989012"/>
            <a:chOff x="3804" y="1873"/>
            <a:chExt cx="1399" cy="623"/>
          </a:xfrm>
        </p:grpSpPr>
        <p:sp>
          <p:nvSpPr>
            <p:cNvPr id="26659" name="Rectangle 16"/>
            <p:cNvSpPr>
              <a:spLocks noChangeArrowheads="1"/>
            </p:cNvSpPr>
            <p:nvPr/>
          </p:nvSpPr>
          <p:spPr bwMode="auto">
            <a:xfrm>
              <a:off x="4109" y="1962"/>
              <a:ext cx="1063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3804" y="1873"/>
              <a:ext cx="1399" cy="456"/>
              <a:chOff x="3804" y="1873"/>
              <a:chExt cx="1399" cy="456"/>
            </a:xfrm>
          </p:grpSpPr>
          <p:sp>
            <p:nvSpPr>
              <p:cNvPr id="26661" name="Text Box 18"/>
              <p:cNvSpPr txBox="1">
                <a:spLocks noChangeArrowheads="1"/>
              </p:cNvSpPr>
              <p:nvPr/>
            </p:nvSpPr>
            <p:spPr bwMode="auto">
              <a:xfrm>
                <a:off x="4083" y="2035"/>
                <a:ext cx="1120" cy="294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b="1">
                    <a:solidFill>
                      <a:srgbClr val="3399FF"/>
                    </a:solidFill>
                  </a:rPr>
                  <a:t>Non smoker</a:t>
                </a:r>
              </a:p>
            </p:txBody>
          </p:sp>
          <p:cxnSp>
            <p:nvCxnSpPr>
              <p:cNvPr id="26662" name="AutoShape 19"/>
              <p:cNvCxnSpPr>
                <a:cxnSpLocks noChangeShapeType="1"/>
                <a:endCxn id="26661" idx="1"/>
              </p:cNvCxnSpPr>
              <p:nvPr/>
            </p:nvCxnSpPr>
            <p:spPr bwMode="auto">
              <a:xfrm>
                <a:off x="3804" y="1873"/>
                <a:ext cx="279" cy="309"/>
              </a:xfrm>
              <a:prstGeom prst="straightConnector1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</p:cxnSp>
        </p:grp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5410200" y="2362200"/>
            <a:ext cx="2784475" cy="762000"/>
            <a:chOff x="3408" y="1488"/>
            <a:chExt cx="1754" cy="480"/>
          </a:xfrm>
        </p:grpSpPr>
        <p:sp>
          <p:nvSpPr>
            <p:cNvPr id="26653" name="Rectangle 21"/>
            <p:cNvSpPr>
              <a:spLocks noChangeArrowheads="1"/>
            </p:cNvSpPr>
            <p:nvPr/>
          </p:nvSpPr>
          <p:spPr bwMode="auto">
            <a:xfrm>
              <a:off x="4099" y="1488"/>
              <a:ext cx="1063" cy="39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grpSp>
          <p:nvGrpSpPr>
            <p:cNvPr id="8" name="Group 22"/>
            <p:cNvGrpSpPr>
              <a:grpSpLocks/>
            </p:cNvGrpSpPr>
            <p:nvPr/>
          </p:nvGrpSpPr>
          <p:grpSpPr bwMode="auto">
            <a:xfrm>
              <a:off x="3408" y="1523"/>
              <a:ext cx="1537" cy="445"/>
              <a:chOff x="3408" y="1523"/>
              <a:chExt cx="1537" cy="445"/>
            </a:xfrm>
          </p:grpSpPr>
          <p:sp>
            <p:nvSpPr>
              <p:cNvPr id="26655" name="Text Box 23"/>
              <p:cNvSpPr txBox="1">
                <a:spLocks noChangeArrowheads="1"/>
              </p:cNvSpPr>
              <p:nvPr/>
            </p:nvSpPr>
            <p:spPr bwMode="auto">
              <a:xfrm>
                <a:off x="4189" y="1523"/>
                <a:ext cx="75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b="1">
                    <a:solidFill>
                      <a:srgbClr val="FF0000"/>
                    </a:solidFill>
                  </a:rPr>
                  <a:t>Smoker</a:t>
                </a:r>
                <a:endParaRPr lang="en-US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6656" name="AutoShape 24"/>
              <p:cNvCxnSpPr>
                <a:cxnSpLocks noChangeShapeType="1"/>
                <a:endCxn id="26653" idx="1"/>
              </p:cNvCxnSpPr>
              <p:nvPr/>
            </p:nvCxnSpPr>
            <p:spPr bwMode="auto">
              <a:xfrm flipV="1">
                <a:off x="3804" y="1686"/>
                <a:ext cx="295" cy="221"/>
              </a:xfrm>
              <a:prstGeom prst="straightConnector1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</p:cxnSp>
          <p:sp>
            <p:nvSpPr>
              <p:cNvPr id="26657" name="Line 25"/>
              <p:cNvSpPr>
                <a:spLocks noChangeShapeType="1"/>
              </p:cNvSpPr>
              <p:nvPr/>
            </p:nvSpPr>
            <p:spPr bwMode="auto">
              <a:xfrm>
                <a:off x="3408" y="1920"/>
                <a:ext cx="43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8" name="Oval 26"/>
              <p:cNvSpPr>
                <a:spLocks noChangeArrowheads="1"/>
              </p:cNvSpPr>
              <p:nvPr/>
            </p:nvSpPr>
            <p:spPr bwMode="auto">
              <a:xfrm>
                <a:off x="3792" y="1872"/>
                <a:ext cx="48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a-IR"/>
              </a:p>
            </p:txBody>
          </p:sp>
        </p:grpSp>
      </p:grpSp>
      <p:grpSp>
        <p:nvGrpSpPr>
          <p:cNvPr id="9" name="Group 27"/>
          <p:cNvGrpSpPr>
            <a:grpSpLocks/>
          </p:cNvGrpSpPr>
          <p:nvPr/>
        </p:nvGrpSpPr>
        <p:grpSpPr bwMode="auto">
          <a:xfrm>
            <a:off x="2514600" y="2495550"/>
            <a:ext cx="2895600" cy="1431925"/>
            <a:chOff x="1584" y="1572"/>
            <a:chExt cx="1824" cy="902"/>
          </a:xfrm>
        </p:grpSpPr>
        <p:grpSp>
          <p:nvGrpSpPr>
            <p:cNvPr id="10" name="Group 28"/>
            <p:cNvGrpSpPr>
              <a:grpSpLocks/>
            </p:cNvGrpSpPr>
            <p:nvPr/>
          </p:nvGrpSpPr>
          <p:grpSpPr bwMode="auto">
            <a:xfrm>
              <a:off x="1584" y="1572"/>
              <a:ext cx="1818" cy="902"/>
              <a:chOff x="1584" y="1572"/>
              <a:chExt cx="1818" cy="902"/>
            </a:xfrm>
          </p:grpSpPr>
          <p:sp>
            <p:nvSpPr>
              <p:cNvPr id="26650" name="Rectangle 29"/>
              <p:cNvSpPr>
                <a:spLocks noChangeArrowheads="1"/>
              </p:cNvSpPr>
              <p:nvPr/>
            </p:nvSpPr>
            <p:spPr bwMode="auto">
              <a:xfrm>
                <a:off x="2394" y="1572"/>
                <a:ext cx="1008" cy="732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fa-IR"/>
              </a:p>
            </p:txBody>
          </p:sp>
          <p:sp>
            <p:nvSpPr>
              <p:cNvPr id="26651" name="Text Box 30"/>
              <p:cNvSpPr txBox="1">
                <a:spLocks noChangeArrowheads="1"/>
              </p:cNvSpPr>
              <p:nvPr/>
            </p:nvSpPr>
            <p:spPr bwMode="auto">
              <a:xfrm>
                <a:off x="2576" y="1710"/>
                <a:ext cx="589" cy="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800">
                    <a:solidFill>
                      <a:srgbClr val="FFFF00"/>
                    </a:solidFill>
                  </a:rPr>
                  <a:t>CHD</a:t>
                </a:r>
              </a:p>
              <a:p>
                <a:pPr algn="ctr" eaLnBrk="0" hangingPunct="0"/>
                <a:r>
                  <a:rPr lang="en-US" sz="1800">
                    <a:solidFill>
                      <a:srgbClr val="FFFF00"/>
                    </a:solidFill>
                  </a:rPr>
                  <a:t>(Cases)</a:t>
                </a:r>
              </a:p>
            </p:txBody>
          </p:sp>
          <p:cxnSp>
            <p:nvCxnSpPr>
              <p:cNvPr id="26652" name="AutoShape 31"/>
              <p:cNvCxnSpPr>
                <a:cxnSpLocks noChangeShapeType="1"/>
              </p:cNvCxnSpPr>
              <p:nvPr/>
            </p:nvCxnSpPr>
            <p:spPr bwMode="auto">
              <a:xfrm flipV="1">
                <a:off x="1584" y="1872"/>
                <a:ext cx="810" cy="602"/>
              </a:xfrm>
              <a:prstGeom prst="straightConnector1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</p:cxnSp>
        </p:grpSp>
        <p:sp>
          <p:nvSpPr>
            <p:cNvPr id="26648" name="Line 32"/>
            <p:cNvSpPr>
              <a:spLocks noChangeShapeType="1"/>
            </p:cNvSpPr>
            <p:nvPr/>
          </p:nvSpPr>
          <p:spPr bwMode="auto">
            <a:xfrm>
              <a:off x="2400" y="1584"/>
              <a:ext cx="0" cy="72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9" name="Line 33"/>
            <p:cNvSpPr>
              <a:spLocks noChangeShapeType="1"/>
            </p:cNvSpPr>
            <p:nvPr/>
          </p:nvSpPr>
          <p:spPr bwMode="auto">
            <a:xfrm>
              <a:off x="3408" y="1584"/>
              <a:ext cx="0" cy="72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34"/>
          <p:cNvGrpSpPr>
            <a:grpSpLocks/>
          </p:cNvGrpSpPr>
          <p:nvPr/>
        </p:nvGrpSpPr>
        <p:grpSpPr bwMode="auto">
          <a:xfrm>
            <a:off x="5410200" y="4087813"/>
            <a:ext cx="2755900" cy="788987"/>
            <a:chOff x="3408" y="2575"/>
            <a:chExt cx="1736" cy="497"/>
          </a:xfrm>
        </p:grpSpPr>
        <p:grpSp>
          <p:nvGrpSpPr>
            <p:cNvPr id="12" name="Group 35"/>
            <p:cNvGrpSpPr>
              <a:grpSpLocks/>
            </p:cNvGrpSpPr>
            <p:nvPr/>
          </p:nvGrpSpPr>
          <p:grpSpPr bwMode="auto">
            <a:xfrm>
              <a:off x="3408" y="2575"/>
              <a:ext cx="1736" cy="497"/>
              <a:chOff x="3408" y="2575"/>
              <a:chExt cx="1736" cy="497"/>
            </a:xfrm>
          </p:grpSpPr>
          <p:sp>
            <p:nvSpPr>
              <p:cNvPr id="26642" name="Rectangle 36"/>
              <p:cNvSpPr>
                <a:spLocks noChangeArrowheads="1"/>
              </p:cNvSpPr>
              <p:nvPr/>
            </p:nvSpPr>
            <p:spPr bwMode="auto">
              <a:xfrm>
                <a:off x="4081" y="2575"/>
                <a:ext cx="1063" cy="39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fa-IR"/>
              </a:p>
            </p:txBody>
          </p:sp>
          <p:sp>
            <p:nvSpPr>
              <p:cNvPr id="26643" name="Text Box 37"/>
              <p:cNvSpPr txBox="1">
                <a:spLocks noChangeArrowheads="1"/>
              </p:cNvSpPr>
              <p:nvPr/>
            </p:nvSpPr>
            <p:spPr bwMode="auto">
              <a:xfrm>
                <a:off x="4171" y="2610"/>
                <a:ext cx="75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b="1">
                    <a:solidFill>
                      <a:srgbClr val="FF0000"/>
                    </a:solidFill>
                  </a:rPr>
                  <a:t>Smoker</a:t>
                </a:r>
              </a:p>
            </p:txBody>
          </p:sp>
          <p:cxnSp>
            <p:nvCxnSpPr>
              <p:cNvPr id="26644" name="AutoShape 38"/>
              <p:cNvCxnSpPr>
                <a:cxnSpLocks noChangeShapeType="1"/>
                <a:endCxn id="26642" idx="1"/>
              </p:cNvCxnSpPr>
              <p:nvPr/>
            </p:nvCxnSpPr>
            <p:spPr bwMode="auto">
              <a:xfrm flipV="1">
                <a:off x="3786" y="2773"/>
                <a:ext cx="295" cy="221"/>
              </a:xfrm>
              <a:prstGeom prst="straightConnector1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</p:cxnSp>
          <p:sp>
            <p:nvSpPr>
              <p:cNvPr id="26645" name="Line 39"/>
              <p:cNvSpPr>
                <a:spLocks noChangeShapeType="1"/>
              </p:cNvSpPr>
              <p:nvPr/>
            </p:nvSpPr>
            <p:spPr bwMode="auto">
              <a:xfrm>
                <a:off x="3408" y="3024"/>
                <a:ext cx="384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6" name="Oval 40"/>
              <p:cNvSpPr>
                <a:spLocks noChangeArrowheads="1"/>
              </p:cNvSpPr>
              <p:nvPr/>
            </p:nvSpPr>
            <p:spPr bwMode="auto">
              <a:xfrm>
                <a:off x="3744" y="2976"/>
                <a:ext cx="48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fa-IR"/>
              </a:p>
            </p:txBody>
          </p:sp>
        </p:grpSp>
        <p:sp>
          <p:nvSpPr>
            <p:cNvPr id="26641" name="Line 41"/>
            <p:cNvSpPr>
              <a:spLocks noChangeShapeType="1"/>
            </p:cNvSpPr>
            <p:nvPr/>
          </p:nvSpPr>
          <p:spPr bwMode="auto">
            <a:xfrm>
              <a:off x="4080" y="2976"/>
              <a:ext cx="1056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638" name="Rectangle 42"/>
          <p:cNvSpPr>
            <a:spLocks noChangeArrowheads="1"/>
          </p:cNvSpPr>
          <p:nvPr/>
        </p:nvSpPr>
        <p:spPr bwMode="auto">
          <a:xfrm>
            <a:off x="304800" y="1600200"/>
            <a:ext cx="2209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>
                <a:solidFill>
                  <a:schemeClr val="bg1"/>
                </a:solidFill>
              </a:rPr>
              <a:t>Example :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269FF548-5E04-8AEE-E849-C83091F58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570AD93-2190-C6FB-75B6-5DF5B95A2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pPr rtl="1" eaLnBrk="1" hangingPunct="1"/>
            <a:r>
              <a:rPr lang="fa-IR" dirty="0">
                <a:solidFill>
                  <a:srgbClr val="000066"/>
                </a:solidFill>
              </a:rPr>
              <a:t>مطالعه همگروهی     (</a:t>
            </a:r>
            <a:r>
              <a:rPr lang="en-US" dirty="0">
                <a:solidFill>
                  <a:srgbClr val="000066"/>
                </a:solidFill>
              </a:rPr>
              <a:t>Cohort</a:t>
            </a:r>
            <a:r>
              <a:rPr lang="fa-IR" dirty="0">
                <a:solidFill>
                  <a:srgbClr val="000066"/>
                </a:solidFill>
              </a:rPr>
              <a:t>)</a:t>
            </a:r>
            <a:endParaRPr lang="en-US" dirty="0">
              <a:solidFill>
                <a:srgbClr val="000066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8462963" cy="4033838"/>
          </a:xfrm>
        </p:spPr>
        <p:txBody>
          <a:bodyPr>
            <a:normAutofit lnSpcReduction="10000"/>
          </a:bodyPr>
          <a:lstStyle/>
          <a:p>
            <a:pPr algn="r" rtl="1" eaLnBrk="1" hangingPunct="1"/>
            <a:r>
              <a:rPr lang="fa-IR" dirty="0">
                <a:solidFill>
                  <a:srgbClr val="000066"/>
                </a:solidFill>
              </a:rPr>
              <a:t>در این مطالعه، گروهی از افراد مواجهه یافته با یک عامل خطرزا (گروه مطالعه) ، با گروهی از افراد که با عامل خطرزای مورد نظر مواجهه نیافته اند ، مورد مقایسه قرار می گیرند.</a:t>
            </a:r>
          </a:p>
          <a:p>
            <a:pPr algn="r" rtl="1" eaLnBrk="1" hangingPunct="1"/>
            <a:r>
              <a:rPr lang="fa-IR" dirty="0">
                <a:solidFill>
                  <a:srgbClr val="000066"/>
                </a:solidFill>
              </a:rPr>
              <a:t>بدین ترتیب که محقق پس از مشخص نمودن گروهها ، آنها را برای مدتی تحت پیگیری قرار می دهد تا ظهور یا عدم ظهور بیماری یا حالت مرتبط با عامل خطر را مشخص نماید.</a:t>
            </a:r>
          </a:p>
          <a:p>
            <a:pPr algn="r" rtl="1" eaLnBrk="1" hangingPunct="1">
              <a:buFontTx/>
              <a:buNone/>
            </a:pPr>
            <a:endParaRPr lang="fa-IR" dirty="0">
              <a:solidFill>
                <a:srgbClr val="000066"/>
              </a:solidFill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457200" y="4876800"/>
            <a:ext cx="8353425" cy="1219201"/>
          </a:xfrm>
          <a:prstGeom prst="rect">
            <a:avLst/>
          </a:prstGeom>
          <a:solidFill>
            <a:srgbClr val="FFFFCC"/>
          </a:solidFill>
          <a:ln w="5715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2800" dirty="0">
                <a:solidFill>
                  <a:srgbClr val="000066"/>
                </a:solidFill>
              </a:rPr>
              <a:t>مثال :</a:t>
            </a:r>
          </a:p>
          <a:p>
            <a:pPr algn="ctr"/>
            <a:r>
              <a:rPr lang="fa-IR" sz="2800" dirty="0">
                <a:solidFill>
                  <a:srgbClr val="000066"/>
                </a:solidFill>
              </a:rPr>
              <a:t>بررسی رابطه بین مصرف سیگار و سرطان حنجره ، مطالعه همگروهی</a:t>
            </a:r>
            <a:endParaRPr lang="en-US" sz="2800" dirty="0">
              <a:solidFill>
                <a:srgbClr val="000066"/>
              </a:solidFill>
            </a:endParaRPr>
          </a:p>
          <a:p>
            <a:pPr algn="ctr"/>
            <a:endParaRPr lang="en-US" sz="28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DC1D72-C431-97AE-FA13-2585A9F79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2CBE28-BD15-D376-BBEF-3805DD161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fa-IR" dirty="0">
                <a:solidFill>
                  <a:srgbClr val="000066"/>
                </a:solidFill>
              </a:rPr>
              <a:t>مطالعه همگروهی</a:t>
            </a:r>
            <a:endParaRPr lang="en-US" dirty="0">
              <a:solidFill>
                <a:srgbClr val="000066"/>
              </a:solidFill>
            </a:endParaRPr>
          </a:p>
        </p:txBody>
      </p:sp>
      <p:pic>
        <p:nvPicPr>
          <p:cNvPr id="48" name="Picture 19" descr="Slide3_preview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3" y="1285875"/>
            <a:ext cx="7715278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BE4BE-4BE8-F695-18A1-75E5F496C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3535A0-13FA-29A0-2751-A4D82243C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38"/>
          <p:cNvSpPr>
            <a:spLocks noChangeArrowheads="1"/>
          </p:cNvSpPr>
          <p:nvPr/>
        </p:nvSpPr>
        <p:spPr bwMode="auto">
          <a:xfrm>
            <a:off x="457200" y="1412875"/>
            <a:ext cx="8001000" cy="511175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rgbClr val="000066"/>
                </a:solidFill>
              </a:rPr>
              <a:t>Cohort Study</a:t>
            </a:r>
          </a:p>
        </p:txBody>
      </p:sp>
      <p:sp>
        <p:nvSpPr>
          <p:cNvPr id="317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3581400" cy="4114800"/>
          </a:xfrm>
        </p:spPr>
        <p:txBody>
          <a:bodyPr/>
          <a:lstStyle/>
          <a:p>
            <a:pPr eaLnBrk="1" hangingPunct="1"/>
            <a:endParaRPr lang="en-US" sz="4400">
              <a:solidFill>
                <a:schemeClr val="bg1"/>
              </a:solidFill>
            </a:endParaRPr>
          </a:p>
          <a:p>
            <a:pPr eaLnBrk="1" hangingPunct="1">
              <a:buFontTx/>
              <a:buNone/>
            </a:pP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627313" y="2495550"/>
            <a:ext cx="2859087" cy="1377950"/>
            <a:chOff x="1655" y="1572"/>
            <a:chExt cx="1801" cy="868"/>
          </a:xfrm>
        </p:grpSpPr>
        <p:sp>
          <p:nvSpPr>
            <p:cNvPr id="31781" name="Rectangle 5"/>
            <p:cNvSpPr>
              <a:spLocks noChangeArrowheads="1"/>
            </p:cNvSpPr>
            <p:nvPr/>
          </p:nvSpPr>
          <p:spPr bwMode="auto">
            <a:xfrm>
              <a:off x="2448" y="1572"/>
              <a:ext cx="1008" cy="672"/>
            </a:xfrm>
            <a:prstGeom prst="rect">
              <a:avLst/>
            </a:prstGeom>
            <a:solidFill>
              <a:srgbClr val="339966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1782" name="Text Box 6"/>
            <p:cNvSpPr txBox="1">
              <a:spLocks noChangeArrowheads="1"/>
            </p:cNvSpPr>
            <p:nvPr/>
          </p:nvSpPr>
          <p:spPr bwMode="auto">
            <a:xfrm>
              <a:off x="2519" y="1710"/>
              <a:ext cx="813" cy="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800">
                  <a:solidFill>
                    <a:srgbClr val="FFFF00"/>
                  </a:solidFill>
                </a:rPr>
                <a:t>Smoker</a:t>
              </a:r>
            </a:p>
            <a:p>
              <a:pPr algn="ctr" eaLnBrk="0" hangingPunct="0"/>
              <a:r>
                <a:rPr lang="en-US" sz="1800">
                  <a:solidFill>
                    <a:srgbClr val="FFFF00"/>
                  </a:solidFill>
                </a:rPr>
                <a:t>(exp.)</a:t>
              </a:r>
            </a:p>
          </p:txBody>
        </p:sp>
        <p:cxnSp>
          <p:nvCxnSpPr>
            <p:cNvPr id="31783" name="AutoShape 7"/>
            <p:cNvCxnSpPr>
              <a:cxnSpLocks noChangeShapeType="1"/>
            </p:cNvCxnSpPr>
            <p:nvPr/>
          </p:nvCxnSpPr>
          <p:spPr bwMode="auto">
            <a:xfrm flipV="1">
              <a:off x="1655" y="1888"/>
              <a:ext cx="786" cy="552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</p:cxn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619375" y="3905250"/>
            <a:ext cx="2938463" cy="1371600"/>
            <a:chOff x="1650" y="2460"/>
            <a:chExt cx="1851" cy="864"/>
          </a:xfrm>
        </p:grpSpPr>
        <p:sp>
          <p:nvSpPr>
            <p:cNvPr id="31778" name="Rectangle 9"/>
            <p:cNvSpPr>
              <a:spLocks noChangeArrowheads="1"/>
            </p:cNvSpPr>
            <p:nvPr/>
          </p:nvSpPr>
          <p:spPr bwMode="auto">
            <a:xfrm>
              <a:off x="2440" y="2652"/>
              <a:ext cx="1008" cy="672"/>
            </a:xfrm>
            <a:prstGeom prst="rect">
              <a:avLst/>
            </a:prstGeom>
            <a:solidFill>
              <a:srgbClr val="339966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1779" name="Text Box 10"/>
            <p:cNvSpPr txBox="1">
              <a:spLocks noChangeArrowheads="1"/>
            </p:cNvSpPr>
            <p:nvPr/>
          </p:nvSpPr>
          <p:spPr bwMode="auto">
            <a:xfrm>
              <a:off x="2396" y="2796"/>
              <a:ext cx="1105" cy="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800">
                  <a:solidFill>
                    <a:srgbClr val="FFFF00"/>
                  </a:solidFill>
                </a:rPr>
                <a:t>No smoker</a:t>
              </a:r>
            </a:p>
            <a:p>
              <a:pPr algn="ctr" eaLnBrk="0" hangingPunct="0"/>
              <a:r>
                <a:rPr lang="en-US" sz="1800">
                  <a:solidFill>
                    <a:srgbClr val="FFFF00"/>
                  </a:solidFill>
                </a:rPr>
                <a:t>(nonexp.)</a:t>
              </a:r>
            </a:p>
          </p:txBody>
        </p:sp>
        <p:cxnSp>
          <p:nvCxnSpPr>
            <p:cNvPr id="31780" name="AutoShape 11"/>
            <p:cNvCxnSpPr>
              <a:cxnSpLocks noChangeShapeType="1"/>
              <a:stCxn id="31776" idx="3"/>
              <a:endCxn id="31778" idx="1"/>
            </p:cNvCxnSpPr>
            <p:nvPr/>
          </p:nvCxnSpPr>
          <p:spPr bwMode="auto">
            <a:xfrm>
              <a:off x="1650" y="2460"/>
              <a:ext cx="778" cy="528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</p:cxn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900113" y="3219450"/>
            <a:ext cx="1724025" cy="1371600"/>
            <a:chOff x="567" y="2028"/>
            <a:chExt cx="1086" cy="864"/>
          </a:xfrm>
        </p:grpSpPr>
        <p:sp>
          <p:nvSpPr>
            <p:cNvPr id="31776" name="Rectangle 13"/>
            <p:cNvSpPr>
              <a:spLocks noChangeArrowheads="1"/>
            </p:cNvSpPr>
            <p:nvPr/>
          </p:nvSpPr>
          <p:spPr bwMode="auto">
            <a:xfrm>
              <a:off x="582" y="2028"/>
              <a:ext cx="1056" cy="864"/>
            </a:xfrm>
            <a:prstGeom prst="rect">
              <a:avLst/>
            </a:prstGeom>
            <a:solidFill>
              <a:srgbClr val="996633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1777" name="Text Box 14"/>
            <p:cNvSpPr txBox="1">
              <a:spLocks noChangeArrowheads="1"/>
            </p:cNvSpPr>
            <p:nvPr/>
          </p:nvSpPr>
          <p:spPr bwMode="auto">
            <a:xfrm>
              <a:off x="567" y="2296"/>
              <a:ext cx="108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800">
                  <a:solidFill>
                    <a:srgbClr val="FFFF00"/>
                  </a:solidFill>
                </a:rPr>
                <a:t>Population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5492750" y="4087813"/>
            <a:ext cx="2759075" cy="701675"/>
            <a:chOff x="3460" y="2575"/>
            <a:chExt cx="1738" cy="442"/>
          </a:xfrm>
        </p:grpSpPr>
        <p:sp>
          <p:nvSpPr>
            <p:cNvPr id="31771" name="Rectangle 16"/>
            <p:cNvSpPr>
              <a:spLocks noChangeArrowheads="1"/>
            </p:cNvSpPr>
            <p:nvPr/>
          </p:nvSpPr>
          <p:spPr bwMode="auto">
            <a:xfrm>
              <a:off x="3793" y="2970"/>
              <a:ext cx="47" cy="4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cxnSp>
          <p:nvCxnSpPr>
            <p:cNvPr id="31772" name="AutoShape 17"/>
            <p:cNvCxnSpPr>
              <a:cxnSpLocks noChangeShapeType="1"/>
              <a:stCxn id="31778" idx="3"/>
              <a:endCxn id="31771" idx="1"/>
            </p:cNvCxnSpPr>
            <p:nvPr/>
          </p:nvCxnSpPr>
          <p:spPr bwMode="auto">
            <a:xfrm>
              <a:off x="3460" y="2988"/>
              <a:ext cx="333" cy="6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</p:cxnSp>
        <p:sp>
          <p:nvSpPr>
            <p:cNvPr id="31773" name="Rectangle 18"/>
            <p:cNvSpPr>
              <a:spLocks noChangeArrowheads="1"/>
            </p:cNvSpPr>
            <p:nvPr/>
          </p:nvSpPr>
          <p:spPr bwMode="auto">
            <a:xfrm>
              <a:off x="4135" y="2575"/>
              <a:ext cx="1063" cy="395"/>
            </a:xfrm>
            <a:prstGeom prst="rect">
              <a:avLst/>
            </a:prstGeom>
            <a:solidFill>
              <a:srgbClr val="800000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1774" name="Text Box 19"/>
            <p:cNvSpPr txBox="1">
              <a:spLocks noChangeArrowheads="1"/>
            </p:cNvSpPr>
            <p:nvPr/>
          </p:nvSpPr>
          <p:spPr bwMode="auto">
            <a:xfrm>
              <a:off x="4225" y="2610"/>
              <a:ext cx="543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b="1">
                  <a:solidFill>
                    <a:srgbClr val="FF0000"/>
                  </a:solidFill>
                </a:rPr>
                <a:t>CHD</a:t>
              </a:r>
            </a:p>
          </p:txBody>
        </p:sp>
        <p:cxnSp>
          <p:nvCxnSpPr>
            <p:cNvPr id="31775" name="AutoShape 20"/>
            <p:cNvCxnSpPr>
              <a:cxnSpLocks noChangeShapeType="1"/>
              <a:stCxn id="31771" idx="3"/>
              <a:endCxn id="31773" idx="1"/>
            </p:cNvCxnSpPr>
            <p:nvPr/>
          </p:nvCxnSpPr>
          <p:spPr bwMode="auto">
            <a:xfrm flipV="1">
              <a:off x="3840" y="2773"/>
              <a:ext cx="283" cy="221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</p:cxnSp>
      </p:grp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6096000" y="4752975"/>
            <a:ext cx="2108200" cy="742950"/>
            <a:chOff x="3840" y="2994"/>
            <a:chExt cx="1328" cy="468"/>
          </a:xfrm>
        </p:grpSpPr>
        <p:sp>
          <p:nvSpPr>
            <p:cNvPr id="31768" name="Rectangle 22"/>
            <p:cNvSpPr>
              <a:spLocks noChangeArrowheads="1"/>
            </p:cNvSpPr>
            <p:nvPr/>
          </p:nvSpPr>
          <p:spPr bwMode="auto">
            <a:xfrm>
              <a:off x="4105" y="3067"/>
              <a:ext cx="1063" cy="395"/>
            </a:xfrm>
            <a:prstGeom prst="rect">
              <a:avLst/>
            </a:prstGeom>
            <a:solidFill>
              <a:srgbClr val="003366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1769" name="Text Box 23"/>
            <p:cNvSpPr txBox="1">
              <a:spLocks noChangeArrowheads="1"/>
            </p:cNvSpPr>
            <p:nvPr/>
          </p:nvSpPr>
          <p:spPr bwMode="auto">
            <a:xfrm>
              <a:off x="4119" y="3098"/>
              <a:ext cx="826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b="1">
                  <a:solidFill>
                    <a:srgbClr val="33CCFF"/>
                  </a:solidFill>
                </a:rPr>
                <a:t>No CHD</a:t>
              </a:r>
            </a:p>
          </p:txBody>
        </p:sp>
        <p:cxnSp>
          <p:nvCxnSpPr>
            <p:cNvPr id="31770" name="AutoShape 24"/>
            <p:cNvCxnSpPr>
              <a:cxnSpLocks noChangeShapeType="1"/>
              <a:stCxn id="31771" idx="3"/>
              <a:endCxn id="31769" idx="1"/>
            </p:cNvCxnSpPr>
            <p:nvPr/>
          </p:nvCxnSpPr>
          <p:spPr bwMode="auto">
            <a:xfrm>
              <a:off x="3840" y="2994"/>
              <a:ext cx="279" cy="248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</p:cxn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5502275" y="2349500"/>
            <a:ext cx="2844800" cy="714375"/>
            <a:chOff x="3466" y="1480"/>
            <a:chExt cx="1792" cy="450"/>
          </a:xfrm>
        </p:grpSpPr>
        <p:sp>
          <p:nvSpPr>
            <p:cNvPr id="31763" name="Rectangle 26"/>
            <p:cNvSpPr>
              <a:spLocks noChangeArrowheads="1"/>
            </p:cNvSpPr>
            <p:nvPr/>
          </p:nvSpPr>
          <p:spPr bwMode="auto">
            <a:xfrm>
              <a:off x="3811" y="1883"/>
              <a:ext cx="47" cy="47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cxnSp>
          <p:nvCxnSpPr>
            <p:cNvPr id="31764" name="AutoShape 27"/>
            <p:cNvCxnSpPr>
              <a:cxnSpLocks noChangeShapeType="1"/>
              <a:endCxn id="31763" idx="1"/>
            </p:cNvCxnSpPr>
            <p:nvPr/>
          </p:nvCxnSpPr>
          <p:spPr bwMode="auto">
            <a:xfrm flipV="1">
              <a:off x="3466" y="1907"/>
              <a:ext cx="345" cy="2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</p:cxnSp>
        <p:sp>
          <p:nvSpPr>
            <p:cNvPr id="31765" name="Rectangle 28"/>
            <p:cNvSpPr>
              <a:spLocks noChangeArrowheads="1"/>
            </p:cNvSpPr>
            <p:nvPr/>
          </p:nvSpPr>
          <p:spPr bwMode="auto">
            <a:xfrm>
              <a:off x="4195" y="1480"/>
              <a:ext cx="1063" cy="395"/>
            </a:xfrm>
            <a:prstGeom prst="rect">
              <a:avLst/>
            </a:prstGeom>
            <a:solidFill>
              <a:srgbClr val="800000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1766" name="Text Box 29"/>
            <p:cNvSpPr txBox="1">
              <a:spLocks noChangeArrowheads="1"/>
            </p:cNvSpPr>
            <p:nvPr/>
          </p:nvSpPr>
          <p:spPr bwMode="auto">
            <a:xfrm>
              <a:off x="4243" y="1523"/>
              <a:ext cx="591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b="1">
                  <a:solidFill>
                    <a:srgbClr val="FF0000"/>
                  </a:solidFill>
                </a:rPr>
                <a:t> CHD</a:t>
              </a:r>
              <a:endParaRPr lang="en-US">
                <a:solidFill>
                  <a:srgbClr val="FF0000"/>
                </a:solidFill>
              </a:endParaRPr>
            </a:p>
          </p:txBody>
        </p:sp>
        <p:cxnSp>
          <p:nvCxnSpPr>
            <p:cNvPr id="31767" name="AutoShape 30"/>
            <p:cNvCxnSpPr>
              <a:cxnSpLocks noChangeShapeType="1"/>
              <a:stCxn id="31763" idx="3"/>
              <a:endCxn id="31765" idx="1"/>
            </p:cNvCxnSpPr>
            <p:nvPr/>
          </p:nvCxnSpPr>
          <p:spPr bwMode="auto">
            <a:xfrm flipV="1">
              <a:off x="3858" y="1678"/>
              <a:ext cx="325" cy="229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</p:cxnSp>
      </p:grp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6124575" y="3027363"/>
            <a:ext cx="2222500" cy="668337"/>
            <a:chOff x="3858" y="1907"/>
            <a:chExt cx="1400" cy="421"/>
          </a:xfrm>
        </p:grpSpPr>
        <p:sp>
          <p:nvSpPr>
            <p:cNvPr id="31760" name="Rectangle 32"/>
            <p:cNvSpPr>
              <a:spLocks noChangeArrowheads="1"/>
            </p:cNvSpPr>
            <p:nvPr/>
          </p:nvSpPr>
          <p:spPr bwMode="auto">
            <a:xfrm>
              <a:off x="4195" y="1933"/>
              <a:ext cx="1063" cy="395"/>
            </a:xfrm>
            <a:prstGeom prst="rect">
              <a:avLst/>
            </a:prstGeom>
            <a:solidFill>
              <a:srgbClr val="003366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31761" name="Text Box 33"/>
            <p:cNvSpPr txBox="1">
              <a:spLocks noChangeArrowheads="1"/>
            </p:cNvSpPr>
            <p:nvPr/>
          </p:nvSpPr>
          <p:spPr bwMode="auto">
            <a:xfrm>
              <a:off x="4195" y="2024"/>
              <a:ext cx="826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b="1">
                  <a:solidFill>
                    <a:srgbClr val="33CCFF"/>
                  </a:solidFill>
                </a:rPr>
                <a:t>No CHD</a:t>
              </a:r>
            </a:p>
          </p:txBody>
        </p:sp>
        <p:cxnSp>
          <p:nvCxnSpPr>
            <p:cNvPr id="31762" name="AutoShape 34"/>
            <p:cNvCxnSpPr>
              <a:cxnSpLocks noChangeShapeType="1"/>
              <a:stCxn id="31763" idx="3"/>
              <a:endCxn id="31761" idx="1"/>
            </p:cNvCxnSpPr>
            <p:nvPr/>
          </p:nvCxnSpPr>
          <p:spPr bwMode="auto">
            <a:xfrm>
              <a:off x="3858" y="1907"/>
              <a:ext cx="337" cy="261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</p:cxnSp>
      </p:grpSp>
      <p:sp>
        <p:nvSpPr>
          <p:cNvPr id="31758" name="Rectangle 35"/>
          <p:cNvSpPr>
            <a:spLocks noChangeArrowheads="1"/>
          </p:cNvSpPr>
          <p:nvPr/>
        </p:nvSpPr>
        <p:spPr bwMode="auto">
          <a:xfrm>
            <a:off x="533400" y="1676400"/>
            <a:ext cx="2209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>
                <a:solidFill>
                  <a:schemeClr val="bg1"/>
                </a:solidFill>
              </a:rPr>
              <a:t>Example :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9F0BBCB-E804-30DC-5F28-80120E836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19FEE37-A0A0-FB87-4B6A-F79A2F35A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fa-IR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fa-IR" dirty="0"/>
          </a:p>
        </p:txBody>
      </p:sp>
      <p:sp>
        <p:nvSpPr>
          <p:cNvPr id="17413" name="Oval 4"/>
          <p:cNvSpPr>
            <a:spLocks noChangeArrowheads="1"/>
          </p:cNvSpPr>
          <p:nvPr/>
        </p:nvSpPr>
        <p:spPr bwMode="auto">
          <a:xfrm>
            <a:off x="1692275" y="1989138"/>
            <a:ext cx="5616575" cy="259238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57150" cmpd="thinThick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6000" b="1" dirty="0"/>
              <a:t>مطالعات مداخله ای</a:t>
            </a:r>
            <a:endParaRPr lang="en-US" sz="6000" b="1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CA0ECF-E0FA-C7AB-B4D4-50CEAA25C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3A4986-2C03-A2FA-F0A1-7F5FFD37C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785794"/>
            <a:ext cx="7772400" cy="1143000"/>
          </a:xfrm>
        </p:spPr>
        <p:txBody>
          <a:bodyPr/>
          <a:lstStyle/>
          <a:p>
            <a:pPr eaLnBrk="1" hangingPunct="1"/>
            <a:r>
              <a:rPr lang="fa-IR" dirty="0">
                <a:solidFill>
                  <a:srgbClr val="000066"/>
                </a:solidFill>
              </a:rPr>
              <a:t>مطالعات تجربی</a:t>
            </a:r>
            <a:endParaRPr lang="en-US" dirty="0">
              <a:solidFill>
                <a:srgbClr val="000066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285992"/>
            <a:ext cx="8501122" cy="4286280"/>
          </a:xfrm>
          <a:solidFill>
            <a:schemeClr val="bg1"/>
          </a:solidFill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fa-IR" dirty="0">
                <a:solidFill>
                  <a:srgbClr val="000066"/>
                </a:solidFill>
              </a:rPr>
              <a:t>در مطالعه تجربی، افراد بطور تصادفی حداقل به دو گروه تقسیم می شوند.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fa-IR" dirty="0">
              <a:solidFill>
                <a:srgbClr val="000066"/>
              </a:solidFill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fa-IR" dirty="0">
                <a:solidFill>
                  <a:srgbClr val="000066"/>
                </a:solidFill>
              </a:rPr>
              <a:t>یک گروه تحت تاثیر مداخله یا تجربه قرار گرفته و گروه دیگر بعنوان شاهد در نظر گرفته می شود. نتایج مداخله از طریق مقایسه دو گروه مشخص می گردد. 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fa-IR" dirty="0">
              <a:solidFill>
                <a:srgbClr val="000066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D36BE3-9AE6-A55F-6042-5C00E9E4C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5D0E6E-1997-76E6-06D0-E1B64B08C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685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>
                <a:solidFill>
                  <a:srgbClr val="000066"/>
                </a:solidFill>
              </a:rPr>
              <a:t>Randomized Controlled Trials</a:t>
            </a:r>
            <a:br>
              <a:rPr lang="en-US" sz="3200" b="1">
                <a:solidFill>
                  <a:srgbClr val="000066"/>
                </a:solidFill>
              </a:rPr>
            </a:br>
            <a:endParaRPr lang="en-US" sz="3200" b="1">
              <a:solidFill>
                <a:srgbClr val="000066"/>
              </a:solidFill>
            </a:endParaRPr>
          </a:p>
        </p:txBody>
      </p:sp>
      <p:sp>
        <p:nvSpPr>
          <p:cNvPr id="36869" name="Text Box 9"/>
          <p:cNvSpPr txBox="1">
            <a:spLocks noChangeArrowheads="1"/>
          </p:cNvSpPr>
          <p:nvPr/>
        </p:nvSpPr>
        <p:spPr bwMode="auto">
          <a:xfrm>
            <a:off x="3203575" y="2205038"/>
            <a:ext cx="417671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4000" dirty="0"/>
              <a:t> مداخله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4000" dirty="0"/>
              <a:t> گروه کنترل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4000" dirty="0"/>
              <a:t> انتخاب تصادفی</a:t>
            </a:r>
            <a:endParaRPr lang="en-US" sz="40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3D3A56-FAA3-A864-9646-CC88CB72D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941DDA-A443-20AF-BF5C-004BA97D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1500174"/>
            <a:ext cx="5715000" cy="1143000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Yagut" pitchFamily="2" charset="-78"/>
              </a:rPr>
              <a:t>انواع مطالعات </a:t>
            </a:r>
            <a:endParaRPr lang="en-US" b="1" dirty="0">
              <a:solidFill>
                <a:srgbClr val="FF0000"/>
              </a:solidFill>
              <a:cs typeface="B Yagut" pitchFamily="2" charset="-7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28596" y="3143248"/>
            <a:ext cx="8458200" cy="3429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fa-IR" sz="4000" dirty="0">
                <a:cs typeface="B Yagut" pitchFamily="2" charset="-78"/>
              </a:rPr>
              <a:t>نحوه اجرای یک تحقیق از زوایای مختلف قابل تقسیم بندی است و برای پاسخ به سوال پژوهش و همچنین با در نظر گرفتن معذوریت های اجرایی، بار مالی و مباحث اخلاقی باید بهترین شیوه مطالعه تعیین شود.</a:t>
            </a:r>
            <a:endParaRPr lang="en-US" sz="40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363B7A-F65F-5BF7-149F-4A8D93DD8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37D687-7433-AA82-E281-4623BD5FD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428875" y="304800"/>
            <a:ext cx="6000750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a-IR" sz="4400">
                <a:solidFill>
                  <a:srgbClr val="000000"/>
                </a:solidFill>
                <a:latin typeface="Times New Roman" pitchFamily="18" charset="0"/>
                <a:cs typeface="B Titr" pitchFamily="2" charset="-78"/>
              </a:rPr>
              <a:t>طرح کلی کارآزمایی بالینی</a:t>
            </a:r>
            <a:endParaRPr lang="en-US" sz="4800">
              <a:solidFill>
                <a:srgbClr val="000000"/>
              </a:solidFill>
              <a:latin typeface="Times New Roman" pitchFamily="18" charset="0"/>
              <a:cs typeface="B Titr" pitchFamily="2" charset="-78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90600" y="3505200"/>
            <a:ext cx="990600" cy="685800"/>
            <a:chOff x="288" y="2112"/>
            <a:chExt cx="624" cy="432"/>
          </a:xfrm>
        </p:grpSpPr>
        <p:sp>
          <p:nvSpPr>
            <p:cNvPr id="53282" name="Text Box 4"/>
            <p:cNvSpPr txBox="1">
              <a:spLocks noChangeArrowheads="1"/>
            </p:cNvSpPr>
            <p:nvPr/>
          </p:nvSpPr>
          <p:spPr bwMode="auto">
            <a:xfrm>
              <a:off x="443" y="2159"/>
              <a:ext cx="3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rgbClr val="000000"/>
                  </a:solidFill>
                </a:rPr>
                <a:t>SP</a:t>
              </a: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3283" name="Rectangle 5"/>
            <p:cNvSpPr>
              <a:spLocks noChangeArrowheads="1"/>
            </p:cNvSpPr>
            <p:nvPr/>
          </p:nvSpPr>
          <p:spPr bwMode="auto">
            <a:xfrm>
              <a:off x="288" y="2112"/>
              <a:ext cx="624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DZ">
                <a:solidFill>
                  <a:srgbClr val="000000"/>
                </a:solidFill>
              </a:endParaRPr>
            </a:p>
          </p:txBody>
        </p:sp>
      </p:grpSp>
      <p:sp>
        <p:nvSpPr>
          <p:cNvPr id="53252" name="Text Box 6"/>
          <p:cNvSpPr txBox="1">
            <a:spLocks noChangeArrowheads="1"/>
          </p:cNvSpPr>
          <p:nvPr/>
        </p:nvSpPr>
        <p:spPr bwMode="auto">
          <a:xfrm>
            <a:off x="1138238" y="2584450"/>
            <a:ext cx="608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400">
                <a:solidFill>
                  <a:srgbClr val="000000"/>
                </a:solidFill>
              </a:rPr>
              <a:t>EC</a:t>
            </a: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3" name="Oval 7"/>
          <p:cNvSpPr>
            <a:spLocks noChangeArrowheads="1"/>
          </p:cNvSpPr>
          <p:nvPr/>
        </p:nvSpPr>
        <p:spPr bwMode="auto">
          <a:xfrm>
            <a:off x="1190625" y="2514600"/>
            <a:ext cx="504825" cy="5524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DZ">
              <a:solidFill>
                <a:srgbClr val="000000"/>
              </a:solidFill>
            </a:endParaRP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933575" y="2362200"/>
            <a:ext cx="1052513" cy="995363"/>
            <a:chOff x="1422" y="2033"/>
            <a:chExt cx="663" cy="589"/>
          </a:xfrm>
        </p:grpSpPr>
        <p:sp>
          <p:nvSpPr>
            <p:cNvPr id="53280" name="Text Box 9"/>
            <p:cNvSpPr txBox="1">
              <a:spLocks noChangeArrowheads="1"/>
            </p:cNvSpPr>
            <p:nvPr/>
          </p:nvSpPr>
          <p:spPr bwMode="auto">
            <a:xfrm>
              <a:off x="1440" y="2063"/>
              <a:ext cx="64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2000">
                  <a:solidFill>
                    <a:srgbClr val="000000"/>
                  </a:solidFill>
                </a:rPr>
                <a:t>Study </a:t>
              </a:r>
            </a:p>
            <a:p>
              <a:pPr algn="l" eaLnBrk="0" hangingPunct="0"/>
              <a:r>
                <a:rPr lang="en-US" sz="2000">
                  <a:solidFill>
                    <a:srgbClr val="000000"/>
                  </a:solidFill>
                </a:rPr>
                <a:t>Group</a:t>
              </a:r>
              <a:endParaRPr lang="en-US" sz="2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3281" name="Rectangle 10"/>
            <p:cNvSpPr>
              <a:spLocks noChangeArrowheads="1"/>
            </p:cNvSpPr>
            <p:nvPr/>
          </p:nvSpPr>
          <p:spPr bwMode="auto">
            <a:xfrm>
              <a:off x="1422" y="2033"/>
              <a:ext cx="623" cy="58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ar-DZ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591175" y="2133600"/>
            <a:ext cx="2846388" cy="1651000"/>
            <a:chOff x="2832" y="2048"/>
            <a:chExt cx="1772" cy="1040"/>
          </a:xfrm>
        </p:grpSpPr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2832" y="2112"/>
              <a:ext cx="912" cy="864"/>
              <a:chOff x="3744" y="1968"/>
              <a:chExt cx="912" cy="864"/>
            </a:xfrm>
          </p:grpSpPr>
          <p:sp>
            <p:nvSpPr>
              <p:cNvPr id="53274" name="AutoShape 13"/>
              <p:cNvSpPr>
                <a:spLocks/>
              </p:cNvSpPr>
              <p:nvPr/>
            </p:nvSpPr>
            <p:spPr bwMode="auto">
              <a:xfrm>
                <a:off x="3744" y="1968"/>
                <a:ext cx="144" cy="864"/>
              </a:xfrm>
              <a:prstGeom prst="rightBrace">
                <a:avLst>
                  <a:gd name="adj1" fmla="val 50000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>
                    <a:solidFill>
                      <a:srgbClr val="000000"/>
                    </a:solidFill>
                    <a:latin typeface="Times New Roman" pitchFamily="18" charset="0"/>
                  </a:rPr>
                  <a:t> </a:t>
                </a:r>
              </a:p>
            </p:txBody>
          </p:sp>
          <p:grpSp>
            <p:nvGrpSpPr>
              <p:cNvPr id="6" name="Group 14"/>
              <p:cNvGrpSpPr>
                <a:grpSpLocks/>
              </p:cNvGrpSpPr>
              <p:nvPr/>
            </p:nvGrpSpPr>
            <p:grpSpPr bwMode="auto">
              <a:xfrm>
                <a:off x="3936" y="2112"/>
                <a:ext cx="720" cy="576"/>
                <a:chOff x="3695" y="3367"/>
                <a:chExt cx="720" cy="576"/>
              </a:xfrm>
            </p:grpSpPr>
            <p:sp>
              <p:nvSpPr>
                <p:cNvPr id="53276" name="Line 15"/>
                <p:cNvSpPr>
                  <a:spLocks noChangeShapeType="1"/>
                </p:cNvSpPr>
                <p:nvPr/>
              </p:nvSpPr>
              <p:spPr bwMode="auto">
                <a:xfrm>
                  <a:off x="3887" y="3655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7" name="Line 16"/>
                <p:cNvSpPr>
                  <a:spLocks noChangeShapeType="1"/>
                </p:cNvSpPr>
                <p:nvPr/>
              </p:nvSpPr>
              <p:spPr bwMode="auto">
                <a:xfrm>
                  <a:off x="3695" y="3655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8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031" y="3367"/>
                  <a:ext cx="384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9" name="Line 18"/>
                <p:cNvSpPr>
                  <a:spLocks noChangeShapeType="1"/>
                </p:cNvSpPr>
                <p:nvPr/>
              </p:nvSpPr>
              <p:spPr bwMode="auto">
                <a:xfrm>
                  <a:off x="4031" y="3655"/>
                  <a:ext cx="384" cy="2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Group 19"/>
            <p:cNvGrpSpPr>
              <a:grpSpLocks/>
            </p:cNvGrpSpPr>
            <p:nvPr/>
          </p:nvGrpSpPr>
          <p:grpSpPr bwMode="auto">
            <a:xfrm>
              <a:off x="3744" y="2048"/>
              <a:ext cx="857" cy="400"/>
              <a:chOff x="4489" y="1833"/>
              <a:chExt cx="857" cy="400"/>
            </a:xfrm>
          </p:grpSpPr>
          <p:sp>
            <p:nvSpPr>
              <p:cNvPr id="53272" name="Text Box 20"/>
              <p:cNvSpPr txBox="1">
                <a:spLocks noChangeArrowheads="1"/>
              </p:cNvSpPr>
              <p:nvPr/>
            </p:nvSpPr>
            <p:spPr bwMode="auto">
              <a:xfrm>
                <a:off x="4512" y="1871"/>
                <a:ext cx="834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2000">
                    <a:solidFill>
                      <a:srgbClr val="000000"/>
                    </a:solidFill>
                  </a:rPr>
                  <a:t>Outcome</a:t>
                </a:r>
              </a:p>
            </p:txBody>
          </p:sp>
          <p:sp>
            <p:nvSpPr>
              <p:cNvPr id="53273" name="Rectangle 21"/>
              <p:cNvSpPr>
                <a:spLocks noChangeArrowheads="1"/>
              </p:cNvSpPr>
              <p:nvPr/>
            </p:nvSpPr>
            <p:spPr bwMode="auto">
              <a:xfrm>
                <a:off x="4489" y="1833"/>
                <a:ext cx="856" cy="40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ar-DZ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Group 22"/>
            <p:cNvGrpSpPr>
              <a:grpSpLocks/>
            </p:cNvGrpSpPr>
            <p:nvPr/>
          </p:nvGrpSpPr>
          <p:grpSpPr bwMode="auto">
            <a:xfrm>
              <a:off x="3744" y="2543"/>
              <a:ext cx="860" cy="545"/>
              <a:chOff x="4534" y="2399"/>
              <a:chExt cx="860" cy="545"/>
            </a:xfrm>
          </p:grpSpPr>
          <p:sp>
            <p:nvSpPr>
              <p:cNvPr id="53270" name="Text Box 23"/>
              <p:cNvSpPr txBox="1">
                <a:spLocks noChangeArrowheads="1"/>
              </p:cNvSpPr>
              <p:nvPr/>
            </p:nvSpPr>
            <p:spPr bwMode="auto">
              <a:xfrm>
                <a:off x="4560" y="2399"/>
                <a:ext cx="834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 eaLnBrk="0" hangingPunct="0"/>
                <a:r>
                  <a:rPr lang="en-US" sz="2000">
                    <a:solidFill>
                      <a:srgbClr val="000000"/>
                    </a:solidFill>
                  </a:rPr>
                  <a:t>No</a:t>
                </a:r>
              </a:p>
              <a:p>
                <a:pPr algn="l" eaLnBrk="0" hangingPunct="0"/>
                <a:r>
                  <a:rPr lang="en-US" sz="2000">
                    <a:solidFill>
                      <a:srgbClr val="000000"/>
                    </a:solidFill>
                  </a:rPr>
                  <a:t>Outcome</a:t>
                </a:r>
                <a:endParaRPr lang="en-US" sz="20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3271" name="Rectangle 24"/>
              <p:cNvSpPr>
                <a:spLocks noChangeArrowheads="1"/>
              </p:cNvSpPr>
              <p:nvPr/>
            </p:nvSpPr>
            <p:spPr bwMode="auto">
              <a:xfrm>
                <a:off x="4534" y="2411"/>
                <a:ext cx="856" cy="53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ar-DZ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3256" name="Line 25"/>
          <p:cNvSpPr>
            <a:spLocks noChangeShapeType="1"/>
          </p:cNvSpPr>
          <p:nvPr/>
        </p:nvSpPr>
        <p:spPr bwMode="auto">
          <a:xfrm flipV="1">
            <a:off x="1476375" y="3062288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257" name="Line 26"/>
          <p:cNvSpPr>
            <a:spLocks noChangeShapeType="1"/>
          </p:cNvSpPr>
          <p:nvPr/>
        </p:nvSpPr>
        <p:spPr bwMode="auto">
          <a:xfrm>
            <a:off x="2924175" y="2819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258" name="Line 27"/>
          <p:cNvSpPr>
            <a:spLocks noChangeShapeType="1"/>
          </p:cNvSpPr>
          <p:nvPr/>
        </p:nvSpPr>
        <p:spPr bwMode="auto">
          <a:xfrm>
            <a:off x="1704975" y="2819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259" name="Text Box 28"/>
          <p:cNvSpPr txBox="1">
            <a:spLocks noChangeArrowheads="1"/>
          </p:cNvSpPr>
          <p:nvPr/>
        </p:nvSpPr>
        <p:spPr bwMode="auto">
          <a:xfrm>
            <a:off x="1946275" y="4238625"/>
            <a:ext cx="53546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defTabSz="742950" eaLnBrk="0" hangingPunct="0"/>
            <a:r>
              <a:rPr lang="en-US" sz="2400" dirty="0">
                <a:solidFill>
                  <a:srgbClr val="000000"/>
                </a:solidFill>
              </a:rPr>
              <a:t>SP   = 	Study Population</a:t>
            </a:r>
          </a:p>
          <a:p>
            <a:pPr algn="l" defTabSz="742950" eaLnBrk="0" hangingPunct="0"/>
            <a:r>
              <a:rPr lang="en-US" sz="2400" dirty="0">
                <a:solidFill>
                  <a:srgbClr val="000000"/>
                </a:solidFill>
              </a:rPr>
              <a:t>EC    = 	Eligibility Criteria</a:t>
            </a:r>
          </a:p>
          <a:p>
            <a:pPr algn="l" defTabSz="742950" eaLnBrk="0" hangingPunct="0"/>
            <a:r>
              <a:rPr lang="en-US" sz="2400" dirty="0">
                <a:solidFill>
                  <a:srgbClr val="000000"/>
                </a:solidFill>
              </a:rPr>
              <a:t>R     = 	Randomize intervention</a:t>
            </a:r>
          </a:p>
          <a:p>
            <a:pPr algn="l" defTabSz="742950" eaLnBrk="0" hangingPunct="0"/>
            <a:r>
              <a:rPr lang="en-US" sz="2400" dirty="0">
                <a:solidFill>
                  <a:srgbClr val="000000"/>
                </a:solidFill>
              </a:rPr>
              <a:t>T      =  	Elapsed time</a:t>
            </a:r>
          </a:p>
        </p:txBody>
      </p:sp>
      <p:sp>
        <p:nvSpPr>
          <p:cNvPr id="53260" name="Text Box 29"/>
          <p:cNvSpPr txBox="1">
            <a:spLocks noChangeArrowheads="1"/>
          </p:cNvSpPr>
          <p:nvPr/>
        </p:nvSpPr>
        <p:spPr bwMode="auto">
          <a:xfrm>
            <a:off x="5948363" y="2513013"/>
            <a:ext cx="373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sz="2400">
                <a:solidFill>
                  <a:srgbClr val="000000"/>
                </a:solidFill>
              </a:rPr>
              <a:t>T</a:t>
            </a: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61" name="AutoShape 30"/>
          <p:cNvSpPr>
            <a:spLocks noChangeArrowheads="1"/>
          </p:cNvSpPr>
          <p:nvPr/>
        </p:nvSpPr>
        <p:spPr bwMode="auto">
          <a:xfrm>
            <a:off x="3124200" y="2667000"/>
            <a:ext cx="457200" cy="457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25400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000000"/>
                </a:solidFill>
                <a:latin typeface="Garamond" pitchFamily="18" charset="0"/>
              </a:rPr>
              <a:t>R</a:t>
            </a:r>
          </a:p>
        </p:txBody>
      </p:sp>
      <p:sp>
        <p:nvSpPr>
          <p:cNvPr id="53262" name="Rectangle 31"/>
          <p:cNvSpPr>
            <a:spLocks noChangeArrowheads="1"/>
          </p:cNvSpPr>
          <p:nvPr/>
        </p:nvSpPr>
        <p:spPr bwMode="auto">
          <a:xfrm>
            <a:off x="3886200" y="2133600"/>
            <a:ext cx="1676400" cy="5334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2000">
                <a:solidFill>
                  <a:srgbClr val="000000"/>
                </a:solidFill>
              </a:rPr>
              <a:t>Intervention</a:t>
            </a:r>
          </a:p>
        </p:txBody>
      </p:sp>
      <p:cxnSp>
        <p:nvCxnSpPr>
          <p:cNvPr id="53263" name="AutoShape 32"/>
          <p:cNvCxnSpPr>
            <a:cxnSpLocks noChangeShapeType="1"/>
            <a:stCxn id="53261" idx="3"/>
            <a:endCxn id="53262" idx="1"/>
          </p:cNvCxnSpPr>
          <p:nvPr/>
        </p:nvCxnSpPr>
        <p:spPr bwMode="auto">
          <a:xfrm flipV="1">
            <a:off x="3532188" y="2400300"/>
            <a:ext cx="354012" cy="495300"/>
          </a:xfrm>
          <a:prstGeom prst="straightConnector1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cxnSp>
        <p:nvCxnSpPr>
          <p:cNvPr id="53264" name="AutoShape 33"/>
          <p:cNvCxnSpPr>
            <a:cxnSpLocks noChangeShapeType="1"/>
            <a:stCxn id="53261" idx="3"/>
            <a:endCxn id="53265" idx="1"/>
          </p:cNvCxnSpPr>
          <p:nvPr/>
        </p:nvCxnSpPr>
        <p:spPr bwMode="auto">
          <a:xfrm>
            <a:off x="3532188" y="2895600"/>
            <a:ext cx="320675" cy="571500"/>
          </a:xfrm>
          <a:prstGeom prst="straightConnector1">
            <a:avLst/>
          </a:prstGeom>
          <a:noFill/>
          <a:ln w="19050" cap="sq">
            <a:solidFill>
              <a:schemeClr val="tx1"/>
            </a:solidFill>
            <a:round/>
            <a:headEnd type="none" w="sm" len="sm"/>
            <a:tailEnd type="triangle" w="med" len="med"/>
          </a:ln>
        </p:spPr>
      </p:cxnSp>
      <p:sp>
        <p:nvSpPr>
          <p:cNvPr id="53265" name="Rectangle 34"/>
          <p:cNvSpPr>
            <a:spLocks noChangeArrowheads="1"/>
          </p:cNvSpPr>
          <p:nvPr/>
        </p:nvSpPr>
        <p:spPr bwMode="auto">
          <a:xfrm>
            <a:off x="3852863" y="3048000"/>
            <a:ext cx="1676400" cy="8382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rgbClr val="000000"/>
                </a:solidFill>
              </a:rPr>
              <a:t>No</a:t>
            </a:r>
          </a:p>
          <a:p>
            <a:pPr algn="ctr"/>
            <a:r>
              <a:rPr lang="en-US">
                <a:solidFill>
                  <a:srgbClr val="000000"/>
                </a:solidFill>
              </a:rPr>
              <a:t>Intervention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7EB8C64A-7E00-9134-0BC4-949AF0853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07E678D-3737-0331-CFE3-5BF36CB92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857232"/>
            <a:ext cx="7772400" cy="1143000"/>
          </a:xfrm>
        </p:spPr>
        <p:txBody>
          <a:bodyPr/>
          <a:lstStyle/>
          <a:p>
            <a:pPr eaLnBrk="1" hangingPunct="1"/>
            <a:r>
              <a:rPr lang="fa-IR" dirty="0">
                <a:solidFill>
                  <a:srgbClr val="000066"/>
                </a:solidFill>
              </a:rPr>
              <a:t>مطالعات شبه تجربی</a:t>
            </a:r>
            <a:endParaRPr lang="en-US" dirty="0">
              <a:solidFill>
                <a:srgbClr val="000066"/>
              </a:solidFill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500306"/>
            <a:ext cx="8462963" cy="4071966"/>
          </a:xfrm>
          <a:solidFill>
            <a:schemeClr val="bg1"/>
          </a:solidFill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fa-IR" sz="4400" dirty="0">
                <a:solidFill>
                  <a:srgbClr val="000066"/>
                </a:solidFill>
              </a:rPr>
              <a:t>یکی از شرایط مطالعه تجربی</a:t>
            </a:r>
          </a:p>
          <a:p>
            <a:pPr algn="r" rtl="1" eaLnBrk="1" hangingPunct="1">
              <a:lnSpc>
                <a:spcPct val="90000"/>
              </a:lnSpc>
              <a:buNone/>
            </a:pPr>
            <a:r>
              <a:rPr lang="fa-IR" sz="4400" dirty="0">
                <a:solidFill>
                  <a:srgbClr val="000066"/>
                </a:solidFill>
              </a:rPr>
              <a:t> (وجود کنترل، انتخاب تصادفی) وجود ندارد.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fa-IR" sz="4400" dirty="0">
              <a:solidFill>
                <a:srgbClr val="000066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210A12-9C6B-0338-F72D-823394A7C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066A4-54DB-72EC-92DA-EA9C6D05B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6"/>
          <p:cNvSpPr txBox="1">
            <a:spLocks noChangeArrowheads="1"/>
          </p:cNvSpPr>
          <p:nvPr/>
        </p:nvSpPr>
        <p:spPr bwMode="auto">
          <a:xfrm>
            <a:off x="357188" y="1143000"/>
            <a:ext cx="37861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a-IR" sz="6600"/>
              <a:t>خسته نباشید!</a:t>
            </a:r>
            <a:endParaRPr lang="en-US" sz="6600"/>
          </a:p>
        </p:txBody>
      </p:sp>
      <p:pic>
        <p:nvPicPr>
          <p:cNvPr id="23556" name="Picture 7" descr="http://files.tabnak.com/pics/201010/2010100212075239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28600"/>
            <a:ext cx="4572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8"/>
          <p:cNvSpPr>
            <a:spLocks noChangeArrowheads="1"/>
          </p:cNvSpPr>
          <p:nvPr/>
        </p:nvSpPr>
        <p:spPr bwMode="auto">
          <a:xfrm>
            <a:off x="428625" y="5143500"/>
            <a:ext cx="3857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ar-SA"/>
              <a:t>دو خواهر (روی تراس)</a:t>
            </a:r>
            <a:br>
              <a:rPr lang="ar-SA"/>
            </a:br>
            <a:r>
              <a:rPr lang="ar-SA"/>
              <a:t>اثر: پیر آگوست رنوآر </a:t>
            </a:r>
            <a:r>
              <a:rPr lang="fa-IR"/>
              <a:t>- </a:t>
            </a:r>
            <a:r>
              <a:rPr lang="ar-SA"/>
              <a:t>1881</a:t>
            </a:r>
            <a:br>
              <a:rPr lang="ar-SA"/>
            </a:br>
            <a:r>
              <a:rPr lang="ar-SA"/>
              <a:t>محل نگهداری: موسسه هنری شیکاگو</a:t>
            </a:r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58D60E-3070-A0C8-A01C-41C677021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779E0B-984F-182C-48FE-E432A1CE4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pPr eaLnBrk="1" hangingPunct="1"/>
            <a:r>
              <a:rPr lang="ar-SA" b="1">
                <a:solidFill>
                  <a:srgbClr val="000099"/>
                </a:solidFill>
              </a:rPr>
              <a:t>انتخاب نوع مطالعه</a:t>
            </a:r>
            <a:endParaRPr lang="en-US" b="1">
              <a:solidFill>
                <a:srgbClr val="000099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44674"/>
            <a:ext cx="8536017" cy="4727598"/>
          </a:xfrm>
          <a:solidFill>
            <a:schemeClr val="bg1"/>
          </a:solidFill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ar-SA" dirty="0">
                <a:solidFill>
                  <a:srgbClr val="000066"/>
                </a:solidFill>
              </a:rPr>
              <a:t>انتخاب نوع مطالعه به ميزان اطلاعات موجود درباره </a:t>
            </a:r>
            <a:r>
              <a:rPr lang="fa-IR" dirty="0">
                <a:solidFill>
                  <a:srgbClr val="000066"/>
                </a:solidFill>
              </a:rPr>
              <a:t>م</a:t>
            </a:r>
            <a:r>
              <a:rPr lang="ar-SA" dirty="0">
                <a:solidFill>
                  <a:srgbClr val="000066"/>
                </a:solidFill>
              </a:rPr>
              <a:t>شكل و انواع سئوالات پژوهش بستگي دارد.</a:t>
            </a:r>
            <a:endParaRPr lang="fa-IR" dirty="0">
              <a:solidFill>
                <a:srgbClr val="000066"/>
              </a:solidFill>
            </a:endParaRPr>
          </a:p>
          <a:p>
            <a:pPr algn="r" rtl="1" eaLnBrk="1" hangingPunct="1">
              <a:buFontTx/>
              <a:buNone/>
            </a:pPr>
            <a:endParaRPr lang="fa-IR" dirty="0">
              <a:solidFill>
                <a:srgbClr val="000066"/>
              </a:solidFill>
            </a:endParaRPr>
          </a:p>
          <a:p>
            <a:pPr algn="r" rtl="1" eaLnBrk="1" hangingPunct="1">
              <a:buFontTx/>
              <a:buNone/>
            </a:pPr>
            <a:r>
              <a:rPr lang="fa-IR" dirty="0">
                <a:solidFill>
                  <a:srgbClr val="000066"/>
                </a:solidFill>
              </a:rPr>
              <a:t>عوامل موثر در انتخاب نوع مطالعه :</a:t>
            </a:r>
          </a:p>
          <a:p>
            <a:pPr algn="r" rtl="1" eaLnBrk="1" hangingPunct="1"/>
            <a:r>
              <a:rPr lang="fa-IR" dirty="0">
                <a:solidFill>
                  <a:srgbClr val="000066"/>
                </a:solidFill>
              </a:rPr>
              <a:t>نوع مسئله</a:t>
            </a:r>
          </a:p>
          <a:p>
            <a:pPr algn="r" rtl="1" eaLnBrk="1" hangingPunct="1"/>
            <a:r>
              <a:rPr lang="fa-IR" dirty="0">
                <a:solidFill>
                  <a:srgbClr val="000066"/>
                </a:solidFill>
              </a:rPr>
              <a:t>میزان آگاهی موجود درباره مسئله</a:t>
            </a:r>
          </a:p>
          <a:p>
            <a:pPr algn="r" rtl="1" eaLnBrk="1" hangingPunct="1"/>
            <a:r>
              <a:rPr lang="fa-IR" dirty="0">
                <a:solidFill>
                  <a:srgbClr val="000066"/>
                </a:solidFill>
              </a:rPr>
              <a:t>منابع موجود برای انجام طرح</a:t>
            </a:r>
            <a:endParaRPr lang="en-US" dirty="0">
              <a:solidFill>
                <a:srgbClr val="000066"/>
              </a:solidFill>
            </a:endParaRPr>
          </a:p>
          <a:p>
            <a:pPr algn="r" rtl="1" eaLnBrk="1" hangingPunct="1">
              <a:buFontTx/>
              <a:buNone/>
            </a:pPr>
            <a:endParaRPr lang="en-US" dirty="0">
              <a:solidFill>
                <a:srgbClr val="000066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F53100-FA56-052F-8D67-DDBFB601B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338937-30AA-F47D-B93F-CC36BCE93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  <p:extLst>
      <p:ext uri="{BB962C8B-B14F-4D97-AF65-F5344CB8AC3E}">
        <p14:creationId xmlns:p14="http://schemas.microsoft.com/office/powerpoint/2010/main" val="264760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 bldLvl="5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228600"/>
            <a:ext cx="5715000" cy="1143000"/>
          </a:xfrm>
        </p:spPr>
        <p:txBody>
          <a:bodyPr/>
          <a:lstStyle/>
          <a:p>
            <a:pPr algn="r"/>
            <a:r>
              <a:rPr lang="fa-IR" b="1" dirty="0">
                <a:cs typeface="B Yagut" pitchFamily="2" charset="-78"/>
              </a:rPr>
              <a:t>مطالعات کمی  و کیفی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928662" y="2428868"/>
            <a:ext cx="7772400" cy="4114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کمی</a:t>
            </a:r>
            <a:r>
              <a:rPr lang="fa-IR" sz="3200" dirty="0">
                <a:cs typeface="B Yagut" pitchFamily="2" charset="-78"/>
              </a:rPr>
              <a:t>: متغیرها سنجیده و برای تحلیل اطلاعات و بسط نتایج به جامعه از روشهای آماری استفاده می شود</a:t>
            </a:r>
          </a:p>
          <a:p>
            <a:pPr algn="r">
              <a:buNone/>
            </a:pPr>
            <a:endParaRPr lang="fa-IR" dirty="0">
              <a:cs typeface="B Yagut" pitchFamily="2" charset="-78"/>
            </a:endParaRPr>
          </a:p>
          <a:p>
            <a:pPr algn="r">
              <a:buNone/>
            </a:pP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کیفی</a:t>
            </a:r>
            <a:r>
              <a:rPr lang="fa-IR" sz="3200" dirty="0">
                <a:cs typeface="B Yagut" pitchFamily="2" charset="-78"/>
              </a:rPr>
              <a:t>: مفاهیم به جای متغیرها سنجیده می شوند و هدف درک عمیق روابط در نمونه ها است نه تعمیم آنها به جامعه؛ لذا روشهای تحلیل محتوا جای روشهای آماری را  در تجزیه و تحلیل و تفسیر نتایج می گیرند</a:t>
            </a:r>
            <a:endParaRPr lang="en-US" sz="32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9723E7-AD7C-69F3-3663-5CD3DA4EE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523049-F3D2-48C6-8461-E507DE42A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785794"/>
            <a:ext cx="7467600" cy="1143000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cs typeface="B Yagut" pitchFamily="2" charset="-78"/>
              </a:rPr>
              <a:t>مطالعات فردی و اکولوژیک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14348" y="2428868"/>
            <a:ext cx="8001000" cy="4114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فردی</a:t>
            </a:r>
            <a:r>
              <a:rPr lang="fa-IR" sz="3200" dirty="0">
                <a:cs typeface="B Yagut" pitchFamily="2" charset="-78"/>
              </a:rPr>
              <a:t>: اطلاعات افراد تک به تک جمع آوری می شود مانند بررسی رابطه بین مصرف سیگار و فشارخون</a:t>
            </a:r>
          </a:p>
          <a:p>
            <a:pPr algn="r"/>
            <a:endParaRPr lang="fa-IR" sz="3200" dirty="0">
              <a:cs typeface="B Yagut" pitchFamily="2" charset="-78"/>
            </a:endParaRPr>
          </a:p>
          <a:p>
            <a:pPr algn="r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اکولوژیک</a:t>
            </a:r>
            <a:r>
              <a:rPr lang="fa-IR" sz="3200" dirty="0">
                <a:cs typeface="B Yagut" pitchFamily="2" charset="-78"/>
              </a:rPr>
              <a:t>: اطلاعات جوامع مختلف با هم مقایسه می شوند مانند بررسی درصد شیوع پرفشاری خون در شهرهای مختلف کشور و بررسی ارتباط آن با ارتفاع از سطح دریا، در این مطالعه جمعیت هر شهر و حتی یک استان به عنوان یک گروه در نظر گرفته می شود</a:t>
            </a:r>
            <a:endParaRPr lang="en-US" sz="3200" dirty="0">
              <a:cs typeface="B Yagut" pitchFamily="2" charset="-78"/>
            </a:endParaRPr>
          </a:p>
          <a:p>
            <a:pPr algn="r">
              <a:buNone/>
            </a:pPr>
            <a:endParaRPr lang="en-US" sz="32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6001D9-A7FA-6862-CA56-C0296FA98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A8322B-95B6-6F13-9C0D-EE330CA42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467600" cy="1143000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solidFill>
                  <a:srgbClr val="FF0000"/>
                </a:solidFill>
                <a:cs typeface="B Yagut" pitchFamily="2" charset="-78"/>
              </a:rPr>
              <a:t>مطالعات اولیه و ثانویه</a:t>
            </a:r>
            <a:endParaRPr lang="en-US" b="1" dirty="0">
              <a:solidFill>
                <a:srgbClr val="FF0000"/>
              </a:solidFill>
              <a:cs typeface="B Yagut" pitchFamily="2" charset="-7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714348" y="2428868"/>
            <a:ext cx="8001000" cy="4114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اولیه</a:t>
            </a:r>
            <a:r>
              <a:rPr lang="fa-IR" sz="3200" dirty="0">
                <a:cs typeface="B Yagut" pitchFamily="2" charset="-78"/>
              </a:rPr>
              <a:t>: مطالعاتی هستند که بر روی نمونه های اصلی مانند انسانها، حیوانات، سلولها و یا مواد شیمیایی مستقیماً انجام می شوند</a:t>
            </a:r>
          </a:p>
          <a:p>
            <a:pPr algn="r"/>
            <a:endParaRPr lang="fa-IR" sz="3200" dirty="0">
              <a:cs typeface="B Yagut" pitchFamily="2" charset="-78"/>
            </a:endParaRPr>
          </a:p>
          <a:p>
            <a:pPr algn="r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ثانویه</a:t>
            </a:r>
            <a:r>
              <a:rPr lang="fa-IR" sz="3200" dirty="0">
                <a:cs typeface="B Yagut" pitchFamily="2" charset="-78"/>
              </a:rPr>
              <a:t>: مطالعاتی هستند که بر روی نتایج مطالعات اولیه انجام می شوند مانند مطالعات کتابخانه ای، مطالعات مرورساختاریافته و متاآنالیز</a:t>
            </a:r>
            <a:endParaRPr lang="en-US" sz="3200" dirty="0">
              <a:cs typeface="B Yagut" pitchFamily="2" charset="-78"/>
            </a:endParaRPr>
          </a:p>
          <a:p>
            <a:pPr algn="r"/>
            <a:endParaRPr lang="en-US" sz="3200" dirty="0">
              <a:cs typeface="B Yagut" pitchFamily="2" charset="-78"/>
            </a:endParaRPr>
          </a:p>
          <a:p>
            <a:pPr algn="r">
              <a:buNone/>
            </a:pPr>
            <a:endParaRPr lang="en-US" sz="32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513831-2F74-B5A4-35E4-9DD5B63BD0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400E0E-1D91-742F-3C20-2F0E9E5B3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bldLvl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467600" cy="1143000"/>
          </a:xfrm>
        </p:spPr>
        <p:txBody>
          <a:bodyPr>
            <a:normAutofit/>
          </a:bodyPr>
          <a:lstStyle/>
          <a:p>
            <a:r>
              <a:rPr lang="fa-IR" b="1" dirty="0">
                <a:cs typeface="B Yagut" pitchFamily="2" charset="-78"/>
              </a:rPr>
              <a:t>مطالعات مشاهده ای و مداخله ای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28600" y="1981200"/>
            <a:ext cx="8686800" cy="459107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مشاهده ای</a:t>
            </a:r>
            <a:r>
              <a:rPr lang="fa-IR" sz="3200" dirty="0">
                <a:cs typeface="B Yagut" pitchFamily="2" charset="-78"/>
              </a:rPr>
              <a:t>: یعنی بررسی و سنجش متغیرها بدون تاثیرگذاری بر آنها مانند مقایسه فشارخون بیماران دیابتی با افراد سالم</a:t>
            </a:r>
          </a:p>
          <a:p>
            <a:pPr algn="r"/>
            <a:endParaRPr lang="fa-IR" dirty="0">
              <a:cs typeface="B Yagut" pitchFamily="2" charset="-78"/>
            </a:endParaRPr>
          </a:p>
          <a:p>
            <a:pPr algn="r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مداخله ای</a:t>
            </a:r>
            <a:r>
              <a:rPr lang="fa-IR" sz="3200" dirty="0">
                <a:cs typeface="B Yagut" pitchFamily="2" charset="-78"/>
              </a:rPr>
              <a:t>: یعنی تاثیرگذاری بر روی متغیرهای مستقل و بررسی تاثیرات این تغییرات بر روی متغیرهای وابسته مانند مقایسه تاثیر غذاهای کم نمک در مقایسه با غذاهای معمولی بر فشار خون بیماران مبتلا به پرفشاری خون</a:t>
            </a:r>
            <a:endParaRPr lang="en-US" sz="3200" dirty="0">
              <a:cs typeface="B Yagut" pitchFamily="2" charset="-78"/>
            </a:endParaRPr>
          </a:p>
          <a:p>
            <a:pPr algn="r"/>
            <a:endParaRPr lang="en-US" sz="3200" dirty="0">
              <a:cs typeface="B Yagut" pitchFamily="2" charset="-78"/>
            </a:endParaRPr>
          </a:p>
          <a:p>
            <a:pPr algn="r">
              <a:buNone/>
            </a:pPr>
            <a:endParaRPr lang="en-US" sz="32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805F31-61FC-43F1-7958-143C78827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2BE6C-50C2-5C8E-38DD-F43DE5DF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467600" cy="1143000"/>
          </a:xfrm>
        </p:spPr>
        <p:txBody>
          <a:bodyPr>
            <a:normAutofit/>
          </a:bodyPr>
          <a:lstStyle/>
          <a:p>
            <a:pPr algn="r"/>
            <a:r>
              <a:rPr lang="fa-IR" b="1" dirty="0">
                <a:cs typeface="B Yagut" pitchFamily="2" charset="-78"/>
              </a:rPr>
              <a:t>مطالعات توصیفی و تحلیلی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28600" y="1981200"/>
            <a:ext cx="8686800" cy="459107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توصیفی</a:t>
            </a:r>
            <a:r>
              <a:rPr lang="fa-IR" sz="3200" dirty="0">
                <a:cs typeface="B Yagut" pitchFamily="2" charset="-78"/>
              </a:rPr>
              <a:t>: مطالعاتی هستند که برای تعیین میانگین یک متغیر در جامعه و یا تعیین فراوانی یک پدیده بکار می روند مانند تعیین میانگین فشارخون سیستولیک در بیماران دیابتی و یا تعیین درصد سالمندانی که کاهش شنوایی دارند.</a:t>
            </a:r>
          </a:p>
          <a:p>
            <a:pPr algn="r"/>
            <a:endParaRPr lang="fa-IR" sz="3200" dirty="0">
              <a:cs typeface="B Yagut" pitchFamily="2" charset="-78"/>
            </a:endParaRPr>
          </a:p>
          <a:p>
            <a:pPr algn="r"/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Yagut" pitchFamily="2" charset="-78"/>
              </a:rPr>
              <a:t>مطالعات تحلیلی</a:t>
            </a:r>
            <a:r>
              <a:rPr lang="fa-IR" sz="3200" dirty="0">
                <a:cs typeface="B Yagut" pitchFamily="2" charset="-78"/>
              </a:rPr>
              <a:t>: مطالعاتی هستند که برای تعیین ارتباط بین متغیرها بکار می روند مانند بررسی رابطه بین وزن زمان تولد نوزادان با وضعیت تغذیه مادران در دوران بارداری</a:t>
            </a:r>
            <a:endParaRPr lang="en-US" sz="3200" dirty="0">
              <a:cs typeface="B Yagut" pitchFamily="2" charset="-78"/>
            </a:endParaRPr>
          </a:p>
          <a:p>
            <a:pPr algn="r"/>
            <a:endParaRPr lang="en-US" sz="3200" dirty="0">
              <a:cs typeface="B Yagut" pitchFamily="2" charset="-78"/>
            </a:endParaRPr>
          </a:p>
          <a:p>
            <a:pPr algn="r">
              <a:buNone/>
            </a:pPr>
            <a:endParaRPr lang="en-US" sz="32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0FC467-C940-E1D8-9C5E-1E272CE0D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AC133C-9659-43F3-5F96-67BBDC1D7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1572</Words>
  <Application>Microsoft Office PowerPoint</Application>
  <PresentationFormat>On-screen Show (4:3)</PresentationFormat>
  <Paragraphs>262</Paragraphs>
  <Slides>32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</vt:lpstr>
      <vt:lpstr>B Traffic</vt:lpstr>
      <vt:lpstr>B Yagut</vt:lpstr>
      <vt:lpstr>B Zar</vt:lpstr>
      <vt:lpstr>Calibri</vt:lpstr>
      <vt:lpstr>Garamond</vt:lpstr>
      <vt:lpstr>Harlow Solid Italic</vt:lpstr>
      <vt:lpstr>Times New Roman</vt:lpstr>
      <vt:lpstr>Office Theme</vt:lpstr>
      <vt:lpstr>انواع مطالعات </vt:lpstr>
      <vt:lpstr>PowerPoint Presentation</vt:lpstr>
      <vt:lpstr>انواع مطالعات </vt:lpstr>
      <vt:lpstr>انتخاب نوع مطالعه</vt:lpstr>
      <vt:lpstr>مطالعات کمی  و کیفی</vt:lpstr>
      <vt:lpstr>مطالعات فردی و اکولوژیک</vt:lpstr>
      <vt:lpstr>مطالعات اولیه و ثانویه</vt:lpstr>
      <vt:lpstr>مطالعات مشاهده ای و مداخله ای</vt:lpstr>
      <vt:lpstr>مطالعات توصیفی و تحلیلی</vt:lpstr>
      <vt:lpstr>مطالعات مقطعی و طولی</vt:lpstr>
      <vt:lpstr>PowerPoint Presentation</vt:lpstr>
      <vt:lpstr>PowerPoint Presentation</vt:lpstr>
      <vt:lpstr>مطالعات توصیفی</vt:lpstr>
      <vt:lpstr>PowerPoint Presentation</vt:lpstr>
      <vt:lpstr>PowerPoint Presentation</vt:lpstr>
      <vt:lpstr>PowerPoint Presentation</vt:lpstr>
      <vt:lpstr>PowerPoint Presentation</vt:lpstr>
      <vt:lpstr>مطالعه مقطعی (Cross- Sectional)  </vt:lpstr>
      <vt:lpstr>مطالعه مقطعی (Cross- Sectional)  </vt:lpstr>
      <vt:lpstr>Cross-sectional Study</vt:lpstr>
      <vt:lpstr>مطالعه مورد- شاهدی   (Case-Control)</vt:lpstr>
      <vt:lpstr>PowerPoint Presentation</vt:lpstr>
      <vt:lpstr>Case-Control Study</vt:lpstr>
      <vt:lpstr>مطالعه همگروهی     (Cohort)</vt:lpstr>
      <vt:lpstr>مطالعه همگروهی</vt:lpstr>
      <vt:lpstr>Cohort Study</vt:lpstr>
      <vt:lpstr>PowerPoint Presentation</vt:lpstr>
      <vt:lpstr>مطالعات تجربی</vt:lpstr>
      <vt:lpstr>Randomized Controlled Trials </vt:lpstr>
      <vt:lpstr>PowerPoint Presentation</vt:lpstr>
      <vt:lpstr>مطالعات شبه تجربی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انواع مطالعات</dc:title>
  <dc:creator>Eslami</dc:creator>
  <cp:lastModifiedBy>ahmad naghibzadeh tahami</cp:lastModifiedBy>
  <cp:revision>34</cp:revision>
  <dcterms:modified xsi:type="dcterms:W3CDTF">2024-07-02T01:46:21Z</dcterms:modified>
</cp:coreProperties>
</file>