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1" r:id="rId2"/>
    <p:sldId id="292" r:id="rId3"/>
    <p:sldId id="293" r:id="rId4"/>
    <p:sldId id="309" r:id="rId5"/>
    <p:sldId id="296" r:id="rId6"/>
    <p:sldId id="307" r:id="rId7"/>
    <p:sldId id="310" r:id="rId8"/>
    <p:sldId id="311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13" r:id="rId18"/>
    <p:sldId id="305" r:id="rId19"/>
    <p:sldId id="312" r:id="rId20"/>
    <p:sldId id="31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988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0E8FB-272C-4B1B-983E-2E6AB7B9995C}" type="datetimeFigureOut">
              <a:rPr lang="en-US" smtClean="0"/>
              <a:pPr/>
              <a:t>7/2/2024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79A5C-EAC1-4666-928C-3C4909F6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522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2D63C1-0698-4AF8-BC27-4B91BC45C169}" type="slidenum">
              <a:rPr lang="ar-SA" smtClean="0"/>
              <a:pPr/>
              <a:t>2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201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428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96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606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994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278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463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2D63C1-0698-4AF8-BC27-4B91BC45C169}" type="slidenum">
              <a:rPr lang="ar-SA" smtClean="0"/>
              <a:pPr/>
              <a:t>9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531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24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14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 rot="5400000">
            <a:off x="-381000" y="6400800"/>
            <a:ext cx="838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8458200" y="228600"/>
            <a:ext cx="533400" cy="1752600"/>
            <a:chOff x="8382000" y="304800"/>
            <a:chExt cx="533400" cy="1752600"/>
          </a:xfrm>
        </p:grpSpPr>
        <p:sp>
          <p:nvSpPr>
            <p:cNvPr id="7" name="Rectangle 6"/>
            <p:cNvSpPr/>
            <p:nvPr userDrawn="1"/>
          </p:nvSpPr>
          <p:spPr>
            <a:xfrm>
              <a:off x="8458200" y="304800"/>
              <a:ext cx="152400" cy="1752600"/>
            </a:xfrm>
            <a:prstGeom prst="rect">
              <a:avLst/>
            </a:prstGeom>
            <a:solidFill>
              <a:srgbClr val="000066"/>
            </a:solidFill>
            <a:ln>
              <a:solidFill>
                <a:srgbClr val="00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8382000" y="304800"/>
              <a:ext cx="76200" cy="17526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8610600" y="304800"/>
              <a:ext cx="304800" cy="1752600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Harlow Solid Italic" pitchFamily="82" charset="0"/>
              </a:defRPr>
            </a:lvl1pPr>
          </a:lstStyle>
          <a:p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7086600" y="6096000"/>
            <a:ext cx="17526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Community Medicine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Department</a:t>
            </a:r>
          </a:p>
        </p:txBody>
      </p:sp>
      <p:sp>
        <p:nvSpPr>
          <p:cNvPr id="15" name="Rounded Rectangle 14"/>
          <p:cNvSpPr/>
          <p:nvPr userDrawn="1"/>
        </p:nvSpPr>
        <p:spPr>
          <a:xfrm rot="5400000">
            <a:off x="-114300" y="6515100"/>
            <a:ext cx="6096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 userDrawn="1"/>
        </p:nvSpPr>
        <p:spPr>
          <a:xfrm rot="5400000">
            <a:off x="114300" y="6591300"/>
            <a:ext cx="457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ctionary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1538" y="2786058"/>
            <a:ext cx="7772400" cy="1470025"/>
          </a:xfrm>
        </p:spPr>
        <p:txBody>
          <a:bodyPr>
            <a:noAutofit/>
          </a:bodyPr>
          <a:lstStyle/>
          <a:p>
            <a:r>
              <a:rPr lang="fa-IR" sz="8000" dirty="0">
                <a:cs typeface="B Badr" pitchFamily="2" charset="-78"/>
              </a:rPr>
              <a:t>تجزیه و تحلیل داده ها</a:t>
            </a:r>
            <a:br>
              <a:rPr lang="fa-IR" sz="8000" dirty="0">
                <a:cs typeface="B Badr" pitchFamily="2" charset="-78"/>
              </a:rPr>
            </a:br>
            <a:r>
              <a:rPr lang="fa-IR" sz="8000" dirty="0">
                <a:cs typeface="B Badr" pitchFamily="2" charset="-78"/>
              </a:rPr>
              <a:t>و</a:t>
            </a:r>
            <a:br>
              <a:rPr lang="fa-IR" sz="8000" dirty="0">
                <a:cs typeface="B Badr" pitchFamily="2" charset="-78"/>
              </a:rPr>
            </a:br>
            <a:r>
              <a:rPr lang="fa-IR" sz="8000" dirty="0">
                <a:cs typeface="B Badr" pitchFamily="2" charset="-78"/>
              </a:rPr>
              <a:t>ملاحظات اخلاقی</a:t>
            </a:r>
            <a:endParaRPr lang="en-US" sz="8000" dirty="0">
              <a:cs typeface="B Badr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14348" y="0"/>
            <a:ext cx="7772400" cy="14700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بسم الله الرحمن</a:t>
            </a:r>
            <a:r>
              <a:rPr kumimoji="0" lang="fa-IR" sz="3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 الرحیم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Badr" pitchFamily="2" charset="-78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571604" y="5143512"/>
            <a:ext cx="7258056" cy="1466848"/>
          </a:xfr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097C7D-74DD-F524-84B0-EF4C498E4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229600" cy="1143000"/>
          </a:xfrm>
        </p:spPr>
        <p:txBody>
          <a:bodyPr/>
          <a:lstStyle/>
          <a:p>
            <a:pPr algn="r"/>
            <a:r>
              <a:rPr lang="ar-SA" sz="3200" b="1" dirty="0">
                <a:solidFill>
                  <a:srgbClr val="003300"/>
                </a:solidFill>
                <a:cs typeface="B Yagut" pitchFamily="2" charset="-78"/>
              </a:rPr>
              <a:t>ابعاد ملاحظات اخلاقي كه پژوهشگر موظف به رعايت آن مي باشد:</a:t>
            </a:r>
            <a:endParaRPr lang="en-US" sz="3200" b="1" dirty="0">
              <a:solidFill>
                <a:srgbClr val="003300"/>
              </a:solidFill>
              <a:cs typeface="B Yagut" pitchFamily="2" charset="-78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0166" y="1905000"/>
            <a:ext cx="7215238" cy="473871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pPr marL="609600" indent="-609600" algn="r" rtl="1">
              <a:buFontTx/>
              <a:buAutoNum type="arabicPeriod"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بين المللي</a:t>
            </a: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       </a:t>
            </a:r>
            <a:r>
              <a:rPr lang="ar-SA" sz="2400" dirty="0">
                <a:solidFill>
                  <a:srgbClr val="000066"/>
                </a:solidFill>
                <a:cs typeface="B Yagut" pitchFamily="2" charset="-78"/>
              </a:rPr>
              <a:t>- قانون نورنبرگ  (1947)</a:t>
            </a:r>
          </a:p>
          <a:p>
            <a:pPr marL="609600" indent="-609600" algn="r" rtl="1">
              <a:buFontTx/>
              <a:buNone/>
            </a:pPr>
            <a:r>
              <a:rPr lang="ar-SA" sz="2400" dirty="0">
                <a:solidFill>
                  <a:srgbClr val="000066"/>
                </a:solidFill>
                <a:cs typeface="B Yagut" pitchFamily="2" charset="-78"/>
              </a:rPr>
              <a:t>       - بيانيه هلسينكي    (1964)</a:t>
            </a:r>
          </a:p>
          <a:p>
            <a:pPr marL="609600" indent="-609600" algn="r" rtl="1">
              <a:buFontTx/>
              <a:buNone/>
            </a:pPr>
            <a:endParaRPr lang="ar-SA" sz="2800" dirty="0">
              <a:solidFill>
                <a:srgbClr val="000066"/>
              </a:solidFill>
              <a:cs typeface="B Yagut" pitchFamily="2" charset="-78"/>
            </a:endParaRP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2. ملي</a:t>
            </a: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      </a:t>
            </a:r>
            <a:r>
              <a:rPr lang="ar-SA" sz="2400" dirty="0">
                <a:solidFill>
                  <a:srgbClr val="000066"/>
                </a:solidFill>
                <a:cs typeface="B Yagut" pitchFamily="2" charset="-78"/>
              </a:rPr>
              <a:t>- آيين نامه اخلاق در پژوهش (1370)</a:t>
            </a:r>
          </a:p>
          <a:p>
            <a:pPr marL="609600" indent="-609600" algn="r" rtl="1">
              <a:buFontTx/>
              <a:buNone/>
            </a:pPr>
            <a:endParaRPr lang="ar-SA" sz="2400" dirty="0">
              <a:solidFill>
                <a:srgbClr val="000066"/>
              </a:solidFill>
              <a:cs typeface="B Yagut" pitchFamily="2" charset="-78"/>
            </a:endParaRP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3. سازماني</a:t>
            </a:r>
            <a:endParaRPr lang="en-US" sz="2800" dirty="0">
              <a:solidFill>
                <a:srgbClr val="000066"/>
              </a:solidFill>
              <a:cs typeface="B Yagut" pitchFamily="2" charset="-78"/>
            </a:endParaRPr>
          </a:p>
          <a:p>
            <a:pPr marL="609600" indent="-609600"/>
            <a:endParaRPr lang="en-US" sz="28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2599F-5CD9-1680-46FB-5B9676E1B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107763" dir="8100000" algn="ctr" rotWithShape="0">
              <a:schemeClr val="bg2"/>
            </a:outerShdw>
          </a:effectLst>
        </p:spPr>
        <p:txBody>
          <a:bodyPr>
            <a:normAutofit/>
          </a:bodyPr>
          <a:lstStyle/>
          <a:p>
            <a:r>
              <a:rPr lang="ar-SA" sz="4000" b="1">
                <a:solidFill>
                  <a:srgbClr val="003300"/>
                </a:solidFill>
                <a:cs typeface="B Yagut" pitchFamily="2" charset="-78"/>
              </a:rPr>
              <a:t>آيين نامه اخلاق در پژوهش</a:t>
            </a:r>
            <a:endParaRPr lang="en-US" sz="4000" b="1">
              <a:solidFill>
                <a:srgbClr val="003300"/>
              </a:solidFill>
              <a:cs typeface="B Yagut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86000"/>
            <a:ext cx="8029604" cy="442914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609600" indent="-609600" algn="r" rtl="1">
              <a:lnSpc>
                <a:spcPct val="90000"/>
              </a:lnSpc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در مرحله انتخاب موضوع  تحقيق و بيان مسئله</a:t>
            </a:r>
          </a:p>
          <a:p>
            <a:pPr marL="609600" indent="-609600" algn="r" rtl="1">
              <a:lnSpc>
                <a:spcPct val="90000"/>
              </a:lnSpc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در مرحله بازنگري مدارك موجود</a:t>
            </a:r>
          </a:p>
          <a:p>
            <a:pPr marL="609600" indent="-609600" algn="r" rtl="1">
              <a:lnSpc>
                <a:spcPct val="90000"/>
              </a:lnSpc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در مرحله انتخاب نوع مطالعه , روش جمع آوري داده ها</a:t>
            </a:r>
          </a:p>
          <a:p>
            <a:pPr marL="609600" indent="-609600" algn="r" rtl="1">
              <a:lnSpc>
                <a:spcPct val="90000"/>
              </a:lnSpc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در مرحله برنامه ريزي و اجراي تحقيق</a:t>
            </a:r>
          </a:p>
          <a:p>
            <a:pPr marL="609600" indent="-609600" algn="r" rtl="1">
              <a:lnSpc>
                <a:spcPct val="90000"/>
              </a:lnSpc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در زمينه نيروي انساني و مديريت</a:t>
            </a:r>
          </a:p>
          <a:p>
            <a:pPr marL="609600" indent="-609600" algn="r" rtl="1">
              <a:lnSpc>
                <a:spcPct val="90000"/>
              </a:lnSpc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در مرحله تجزيه و تحليل, گزارش و انتشار نتايج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B0AB14-06FF-FA5E-6702-791068F5C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42910" y="1785926"/>
            <a:ext cx="8077200" cy="48006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609600" indent="-609600" algn="r" rtl="1">
              <a:buFontTx/>
              <a:buNone/>
            </a:pPr>
            <a:endParaRPr lang="ar-SA" b="1" dirty="0">
              <a:solidFill>
                <a:srgbClr val="000066"/>
              </a:solidFill>
              <a:cs typeface="B Yagut" pitchFamily="2" charset="-78"/>
            </a:endParaRP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1- پذيرش موضوع پژوهش توسط جمعيت مورد مطالعه.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2- در نظر گرفتن باورها, رفتارها و سنتهاي جامعه و محترم شمردن آن.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3- عدم استفاده از بيان</a:t>
            </a:r>
            <a:r>
              <a:rPr lang="fa-IR" dirty="0">
                <a:solidFill>
                  <a:srgbClr val="000066"/>
                </a:solidFill>
                <a:cs typeface="B Yagut" pitchFamily="2" charset="-78"/>
              </a:rPr>
              <a:t>ات</a:t>
            </a: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 موهن و زننده.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4- ارائه درست داده هاي ديگران.</a:t>
            </a:r>
            <a:endParaRPr lang="en-US" dirty="0">
              <a:solidFill>
                <a:srgbClr val="000066"/>
              </a:solidFill>
              <a:cs typeface="B Yagut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229600" cy="1143000"/>
          </a:xfrm>
        </p:spPr>
        <p:txBody>
          <a:bodyPr>
            <a:normAutofit fontScale="90000"/>
          </a:bodyPr>
          <a:lstStyle/>
          <a:p>
            <a:pPr marL="609600" indent="-609600" rtl="1"/>
            <a:r>
              <a:rPr lang="ar-SA" b="1" dirty="0">
                <a:solidFill>
                  <a:srgbClr val="000066"/>
                </a:solidFill>
                <a:cs typeface="B Yagut" pitchFamily="2" charset="-78"/>
              </a:rPr>
              <a:t>مرحله انتخاب موضوع  تحقيق و بيان مسئله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454E93-AF4E-AC97-52BB-6930747EA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7881966" cy="48006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609600" indent="-609600" algn="r" rtl="1">
              <a:buFontTx/>
              <a:buNone/>
            </a:pPr>
            <a:endParaRPr lang="ar-SA" sz="3600" b="1" dirty="0">
              <a:solidFill>
                <a:srgbClr val="000066"/>
              </a:solidFill>
              <a:cs typeface="B Yagut" pitchFamily="2" charset="-78"/>
            </a:endParaRP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1- رعايت صداقت و امانت علمي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2- رعايت بي طرفي و پرهيز از گرايشهاي خاص توسط محققان و ذكر اطلاعاتي كه ممكن است لزوما با نظر پژوهشگر موافق نباشد.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3- ذكر نام ساير پژوهشگراني كه در همان زمينه, تحقيقاتي انجام</a:t>
            </a:r>
            <a:r>
              <a:rPr lang="fa-IR" dirty="0">
                <a:solidFill>
                  <a:srgbClr val="000066"/>
                </a:solidFill>
                <a:cs typeface="B Yagut" pitchFamily="2" charset="-78"/>
              </a:rPr>
              <a:t> </a:t>
            </a: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داده اند.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4- عدم استفاده از منابع مشكوك و فاقد اعتبار لازم</a:t>
            </a:r>
            <a:endParaRPr lang="en-US" dirty="0">
              <a:solidFill>
                <a:srgbClr val="000066"/>
              </a:solidFill>
              <a:cs typeface="B Yagut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marL="609600" indent="-609600" rtl="1"/>
            <a:r>
              <a:rPr lang="ar-SA" b="1" dirty="0">
                <a:solidFill>
                  <a:srgbClr val="000066"/>
                </a:solidFill>
                <a:cs typeface="B Yagut" pitchFamily="2" charset="-78"/>
              </a:rPr>
              <a:t>در مرحله بازنگري مدارك موجود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A9CDE9-E31E-9805-FF73-B794B692E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329642" cy="496731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609600" indent="-609600" algn="r" rtl="1">
              <a:buFontTx/>
              <a:buNone/>
            </a:pPr>
            <a:endParaRPr lang="ar-SA" sz="3600" b="1" dirty="0">
              <a:solidFill>
                <a:srgbClr val="000066"/>
              </a:solidFill>
              <a:cs typeface="B Yagut" pitchFamily="2" charset="-78"/>
            </a:endParaRP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1- خدمات به همه كساني كه به آن نياز دارند ارائه شود.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2- روش هاي خاصي از گروه ويژه اي دريغ نشود.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3- درمان كردن شاهد و نيز شخص ديگري كه در طول مطالعه با او مواجه شويم و نيازمند درمان باشد.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4- پرهيز از صدمات جسمي و روحي.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5- محترم شمردن ارزش هاي فرهنگي و سنتي.</a:t>
            </a:r>
            <a:endParaRPr lang="en-US" dirty="0">
              <a:solidFill>
                <a:srgbClr val="000066"/>
              </a:solidFill>
              <a:cs typeface="B Yagut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1143000"/>
          </a:xfrm>
        </p:spPr>
        <p:txBody>
          <a:bodyPr>
            <a:normAutofit fontScale="90000"/>
          </a:bodyPr>
          <a:lstStyle/>
          <a:p>
            <a:pPr marL="609600" indent="-609600" rtl="1"/>
            <a:r>
              <a:rPr lang="ar-SA" b="1" dirty="0">
                <a:solidFill>
                  <a:srgbClr val="000066"/>
                </a:solidFill>
                <a:cs typeface="B Yagut" pitchFamily="2" charset="-78"/>
              </a:rPr>
              <a:t>مرحله انتخاب نوع مطالعه</a:t>
            </a:r>
            <a:r>
              <a:rPr lang="fa-IR" b="1" dirty="0">
                <a:solidFill>
                  <a:srgbClr val="000066"/>
                </a:solidFill>
                <a:cs typeface="B Yagut" pitchFamily="2" charset="-78"/>
              </a:rPr>
              <a:t>،</a:t>
            </a:r>
            <a:r>
              <a:rPr lang="ar-SA" b="1" dirty="0">
                <a:solidFill>
                  <a:srgbClr val="000066"/>
                </a:solidFill>
                <a:cs typeface="B Yagut" pitchFamily="2" charset="-78"/>
              </a:rPr>
              <a:t> روش جمع آوري داده ها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9BA745-C375-CC98-671D-021E1AADF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153400" cy="480060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609600" indent="-609600" algn="r" rtl="1">
              <a:buFontTx/>
              <a:buNone/>
            </a:pPr>
            <a:endParaRPr lang="ar-SA" sz="3600" b="1" dirty="0">
              <a:solidFill>
                <a:srgbClr val="000066"/>
              </a:solidFill>
              <a:cs typeface="B Yagut" pitchFamily="2" charset="-78"/>
            </a:endParaRP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1- استفاده از جديد ترين رو</a:t>
            </a:r>
            <a:r>
              <a:rPr lang="fa-IR" dirty="0">
                <a:solidFill>
                  <a:srgbClr val="000066"/>
                </a:solidFill>
                <a:cs typeface="B Yagut" pitchFamily="2" charset="-78"/>
              </a:rPr>
              <a:t>ش</a:t>
            </a: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هاي تحقيق جهت اخذ نتيجه.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2- عدم استفاده انحصاري از روشهايي كه با خواسته هاي پژوهشگر همسو شود.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3- دريافت رضايت نامه كتبي 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(در شرايط آزادي كامل, توضيح كافي و آگاهي بيمار)</a:t>
            </a:r>
          </a:p>
          <a:p>
            <a:pPr marL="609600" indent="-609600" algn="r" rtl="1">
              <a:buFontTx/>
              <a:buNone/>
            </a:pPr>
            <a:endParaRPr lang="en-US" dirty="0">
              <a:solidFill>
                <a:srgbClr val="000066"/>
              </a:solidFill>
              <a:cs typeface="B Yagut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marL="609600" indent="-609600" rtl="1"/>
            <a:r>
              <a:rPr lang="ar-SA" b="1" dirty="0">
                <a:solidFill>
                  <a:srgbClr val="000066"/>
                </a:solidFill>
                <a:cs typeface="B Yagut" pitchFamily="2" charset="-78"/>
              </a:rPr>
              <a:t>مرحله برنامه ريزي و اجراي تحقيق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15C557-0DCF-E0FE-FEB7-F054EFBD6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57290" y="1785926"/>
            <a:ext cx="7358114" cy="48006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609600" indent="-609600" algn="r" rtl="1">
              <a:buFontTx/>
              <a:buNone/>
            </a:pPr>
            <a:endParaRPr lang="ar-SA" b="1" dirty="0">
              <a:solidFill>
                <a:srgbClr val="000066"/>
              </a:solidFill>
              <a:cs typeface="B Yagut" pitchFamily="2" charset="-78"/>
            </a:endParaRP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1- توجه به رفاه اعضاي گروه تحقيقاتي و اجتناب از ايجاد ناراحتي براي آنان.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2- مراقبت به منظور جلوگيري از سوء استفاده احتمالي اعضاي گروه تحقيقاتي از افراد مورد بررسي.</a:t>
            </a:r>
          </a:p>
          <a:p>
            <a:pPr marL="609600" indent="-609600" algn="r" rtl="1">
              <a:buFontTx/>
              <a:buNone/>
            </a:pPr>
            <a:r>
              <a:rPr lang="ar-SA" dirty="0">
                <a:solidFill>
                  <a:srgbClr val="000066"/>
                </a:solidFill>
                <a:cs typeface="B Yagut" pitchFamily="2" charset="-78"/>
              </a:rPr>
              <a:t>3- دقت در حسن استفاده از بودجه و وسايل.</a:t>
            </a:r>
            <a:endParaRPr lang="en-US" dirty="0">
              <a:solidFill>
                <a:srgbClr val="000066"/>
              </a:solidFill>
              <a:cs typeface="B Yagut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229600" cy="1143000"/>
          </a:xfrm>
        </p:spPr>
        <p:txBody>
          <a:bodyPr/>
          <a:lstStyle/>
          <a:p>
            <a:pPr marL="609600" indent="-609600" rtl="1"/>
            <a:r>
              <a:rPr lang="ar-SA" b="1" dirty="0">
                <a:solidFill>
                  <a:srgbClr val="000066"/>
                </a:solidFill>
                <a:cs typeface="B Yagut" pitchFamily="2" charset="-78"/>
              </a:rPr>
              <a:t>در زمينه نيروي انساني و مديريت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831D96-47C4-60FB-350E-635DB475E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rgbClr val="000066"/>
                </a:solidFill>
                <a:cs typeface="B Yagut" pitchFamily="2" charset="-78"/>
              </a:rPr>
              <a:t>مبانی اخلاقی در تحقیقات بر روی غیر انسان</a:t>
            </a:r>
            <a:endParaRPr lang="en-US" b="1" dirty="0">
              <a:solidFill>
                <a:srgbClr val="000066"/>
              </a:solidFill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>
                <a:solidFill>
                  <a:srgbClr val="000066"/>
                </a:solidFill>
                <a:cs typeface="B Yagut" pitchFamily="2" charset="-78"/>
              </a:rPr>
              <a:t>گزینش حیوانات آزمایشگاهی</a:t>
            </a:r>
          </a:p>
          <a:p>
            <a:pPr algn="r" rtl="1"/>
            <a:r>
              <a:rPr lang="fa-IR" dirty="0">
                <a:solidFill>
                  <a:srgbClr val="000066"/>
                </a:solidFill>
                <a:cs typeface="B Yagut" pitchFamily="2" charset="-78"/>
              </a:rPr>
              <a:t>شیوه انجام مداخلات بر روی حیوانات آزمایشگاهی</a:t>
            </a:r>
          </a:p>
          <a:p>
            <a:pPr algn="r" rtl="1"/>
            <a:r>
              <a:rPr lang="fa-IR" dirty="0">
                <a:solidFill>
                  <a:srgbClr val="000066"/>
                </a:solidFill>
                <a:cs typeface="B Yagut" pitchFamily="2" charset="-78"/>
              </a:rPr>
              <a:t>شیوه از بین بردن حیوانات آزمایشگاهی بعد از اتمام تحقیق</a:t>
            </a:r>
          </a:p>
          <a:p>
            <a:pPr algn="r" rtl="1"/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86257-5816-3CFB-4C18-BFB75E410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10416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477280" cy="504827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609600" indent="-609600" algn="r" rtl="1">
              <a:buFontTx/>
              <a:buNone/>
            </a:pPr>
            <a:endParaRPr lang="ar-SA" b="1" dirty="0">
              <a:solidFill>
                <a:srgbClr val="000066"/>
              </a:solidFill>
              <a:cs typeface="B Yagut" pitchFamily="2" charset="-78"/>
            </a:endParaRP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1- رعايت صداقت هنگام تجزيه و تحليل نتايج و عدم تحريف دستاوردها در جهتي كه با خواسته هاي  پژوهشگر همسو شود.</a:t>
            </a: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2- محرمانه نگهداشتن اطلاعات و نام افراد مورد بررسي.</a:t>
            </a: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3- انتشار نتايج به زبان ساده به گونه اي كه نتايج حاصله قابل استفاده كليه دست اندركاران ذيربط باشد.</a:t>
            </a: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4- رعايت حرمت افراد يا اجتماع هنگام بحث و تفسير نتايج.</a:t>
            </a: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5- در اختيار گذاردن نتايج به گونه اي كه بتواند در بهبود تحقيقات ديگر و يا برنامه ريزيها , مورد استفاده قرار گيرد.</a:t>
            </a:r>
          </a:p>
          <a:p>
            <a:pPr marL="609600" indent="-609600" algn="r" rtl="1">
              <a:buFontTx/>
              <a:buNone/>
            </a:pPr>
            <a:r>
              <a:rPr lang="ar-SA" sz="2800" dirty="0">
                <a:solidFill>
                  <a:srgbClr val="000066"/>
                </a:solidFill>
                <a:cs typeface="B Yagut" pitchFamily="2" charset="-78"/>
              </a:rPr>
              <a:t> </a:t>
            </a:r>
            <a:endParaRPr lang="en-US" sz="2800" dirty="0">
              <a:solidFill>
                <a:srgbClr val="000066"/>
              </a:solidFill>
              <a:cs typeface="B Yagut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>
            <a:normAutofit fontScale="90000"/>
          </a:bodyPr>
          <a:lstStyle/>
          <a:p>
            <a:pPr marL="609600" indent="-609600" rtl="1"/>
            <a:r>
              <a:rPr lang="ar-SA" b="1" dirty="0">
                <a:solidFill>
                  <a:srgbClr val="000066"/>
                </a:solidFill>
                <a:cs typeface="B Yagut" pitchFamily="2" charset="-78"/>
              </a:rPr>
              <a:t>مرحله تجزيه و تحليل</a:t>
            </a:r>
            <a:r>
              <a:rPr lang="fa-IR" b="1" dirty="0">
                <a:solidFill>
                  <a:srgbClr val="000066"/>
                </a:solidFill>
                <a:cs typeface="B Yagut" pitchFamily="2" charset="-78"/>
              </a:rPr>
              <a:t>،</a:t>
            </a:r>
            <a:r>
              <a:rPr lang="ar-SA" b="1" dirty="0">
                <a:solidFill>
                  <a:srgbClr val="000066"/>
                </a:solidFill>
                <a:cs typeface="B Yagut" pitchFamily="2" charset="-78"/>
              </a:rPr>
              <a:t> گزارش و انتشار نتايج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5ACD8B-02BA-2B19-84C2-90578E25F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>
                <a:solidFill>
                  <a:srgbClr val="000066"/>
                </a:solidFill>
                <a:cs typeface="B Yagut" pitchFamily="2" charset="-78"/>
              </a:rPr>
              <a:t>اخلاق در نگارش و انتشار یافته ها</a:t>
            </a:r>
            <a:endParaRPr lang="en-US" b="1" dirty="0">
              <a:solidFill>
                <a:srgbClr val="000066"/>
              </a:solidFill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>
                <a:solidFill>
                  <a:srgbClr val="000066"/>
                </a:solidFill>
                <a:cs typeface="B Yagut" pitchFamily="2" charset="-78"/>
              </a:rPr>
              <a:t>چه کسی مولف و نویسنده است؟</a:t>
            </a:r>
          </a:p>
          <a:p>
            <a:pPr lvl="1" algn="r" rtl="1"/>
            <a:r>
              <a:rPr lang="en-US" sz="3200" dirty="0">
                <a:solidFill>
                  <a:srgbClr val="000066"/>
                </a:solidFill>
                <a:cs typeface="B Yagut" pitchFamily="2" charset="-78"/>
              </a:rPr>
              <a:t>Ghost author</a:t>
            </a:r>
          </a:p>
          <a:p>
            <a:pPr lvl="1" algn="r" rtl="1"/>
            <a:r>
              <a:rPr lang="en-US" sz="3200" dirty="0">
                <a:solidFill>
                  <a:srgbClr val="000066"/>
                </a:solidFill>
                <a:cs typeface="B Yagut" pitchFamily="2" charset="-78"/>
              </a:rPr>
              <a:t>Gifted author</a:t>
            </a:r>
          </a:p>
          <a:p>
            <a:pPr lvl="1" algn="r" rtl="1"/>
            <a:r>
              <a:rPr lang="en-US" sz="3200" dirty="0">
                <a:solidFill>
                  <a:srgbClr val="000066"/>
                </a:solidFill>
                <a:cs typeface="B Yagut" pitchFamily="2" charset="-78"/>
              </a:rPr>
              <a:t>Guest author</a:t>
            </a:r>
          </a:p>
          <a:p>
            <a:pPr algn="r" rtl="1"/>
            <a:r>
              <a:rPr lang="fa-IR" dirty="0">
                <a:solidFill>
                  <a:srgbClr val="000066"/>
                </a:solidFill>
                <a:cs typeface="B Yagut" pitchFamily="2" charset="-78"/>
              </a:rPr>
              <a:t>از چه کسی باید در تشکرات نام برد</a:t>
            </a:r>
            <a:r>
              <a:rPr lang="fa-IR" dirty="0"/>
              <a:t>؟</a:t>
            </a:r>
          </a:p>
          <a:p>
            <a:pPr algn="r" rtl="1"/>
            <a:endParaRPr lang="fa-IR" dirty="0"/>
          </a:p>
          <a:p>
            <a:pPr algn="r" rtl="1">
              <a:buNone/>
            </a:pP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538FD7-9F5F-5D62-1A39-9854CE9F9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190128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1403/04/12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204" y="0"/>
            <a:chExt cx="5352" cy="4320"/>
          </a:xfrm>
        </p:grpSpPr>
        <p:pic>
          <p:nvPicPr>
            <p:cNvPr id="922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4" y="0"/>
              <a:ext cx="5352" cy="43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9225" name="Line 5"/>
            <p:cNvSpPr>
              <a:spLocks noChangeShapeType="1"/>
            </p:cNvSpPr>
            <p:nvPr/>
          </p:nvSpPr>
          <p:spPr bwMode="auto">
            <a:xfrm>
              <a:off x="2744" y="754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26" name="Line 6"/>
            <p:cNvSpPr>
              <a:spLocks noChangeShapeType="1"/>
            </p:cNvSpPr>
            <p:nvPr/>
          </p:nvSpPr>
          <p:spPr bwMode="auto">
            <a:xfrm>
              <a:off x="2744" y="1207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27" name="Line 7"/>
            <p:cNvSpPr>
              <a:spLocks noChangeShapeType="1"/>
            </p:cNvSpPr>
            <p:nvPr/>
          </p:nvSpPr>
          <p:spPr bwMode="auto">
            <a:xfrm>
              <a:off x="2744" y="1661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28" name="Line 8"/>
            <p:cNvSpPr>
              <a:spLocks noChangeShapeType="1"/>
            </p:cNvSpPr>
            <p:nvPr/>
          </p:nvSpPr>
          <p:spPr bwMode="auto">
            <a:xfrm>
              <a:off x="2744" y="2115"/>
              <a:ext cx="0" cy="31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29" name="Line 9"/>
            <p:cNvSpPr>
              <a:spLocks noChangeShapeType="1"/>
            </p:cNvSpPr>
            <p:nvPr/>
          </p:nvSpPr>
          <p:spPr bwMode="auto">
            <a:xfrm>
              <a:off x="2744" y="2704"/>
              <a:ext cx="0" cy="31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30" name="Line 10"/>
            <p:cNvSpPr>
              <a:spLocks noChangeShapeType="1"/>
            </p:cNvSpPr>
            <p:nvPr/>
          </p:nvSpPr>
          <p:spPr bwMode="auto">
            <a:xfrm>
              <a:off x="2744" y="3249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31" name="Line 11"/>
            <p:cNvSpPr>
              <a:spLocks noChangeShapeType="1"/>
            </p:cNvSpPr>
            <p:nvPr/>
          </p:nvSpPr>
          <p:spPr bwMode="auto">
            <a:xfrm>
              <a:off x="2744" y="3702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6" name="Rounded Rectangle 15"/>
          <p:cNvSpPr/>
          <p:nvPr/>
        </p:nvSpPr>
        <p:spPr bwMode="auto">
          <a:xfrm>
            <a:off x="3429000" y="2971800"/>
            <a:ext cx="1857375" cy="433388"/>
          </a:xfrm>
          <a:prstGeom prst="roundRect">
            <a:avLst/>
          </a:prstGeom>
          <a:noFill/>
          <a:ln w="38100" cap="flat" cmpd="sng" algn="ctr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33400" y="3657600"/>
            <a:ext cx="2466975" cy="457200"/>
          </a:xfrm>
          <a:prstGeom prst="roundRect">
            <a:avLst/>
          </a:prstGeom>
          <a:noFill/>
          <a:ln w="38100" cap="flat" cmpd="sng" algn="ctr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ln w="5715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b="1" dirty="0">
                <a:solidFill>
                  <a:srgbClr val="000066"/>
                </a:solidFill>
                <a:cs typeface="B Yagut" pitchFamily="2" charset="-78"/>
              </a:rPr>
              <a:t>سرقت علمی، دروغ علمی و تحریف علمی</a:t>
            </a:r>
            <a:endParaRPr lang="en-US" b="1" dirty="0">
              <a:solidFill>
                <a:srgbClr val="000066"/>
              </a:solidFill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00174"/>
            <a:ext cx="8929718" cy="5143536"/>
          </a:xfrm>
          <a:solidFill>
            <a:schemeClr val="bg1"/>
          </a:solidFill>
        </p:spPr>
        <p:txBody>
          <a:bodyPr/>
          <a:lstStyle/>
          <a:p>
            <a:pPr algn="l" rtl="0"/>
            <a:r>
              <a:rPr lang="en-US" sz="2800" b="1" dirty="0"/>
              <a:t>Plagiarism</a:t>
            </a:r>
            <a:r>
              <a:rPr lang="en-US" sz="2800" dirty="0"/>
              <a:t>: the unauthorized use or close imitation of the language and thoughts of another author and the representation of them as one's own original work. </a:t>
            </a:r>
            <a:r>
              <a:rPr lang="en-US" sz="2000" dirty="0"/>
              <a:t>(</a:t>
            </a:r>
            <a:r>
              <a:rPr lang="en-US" sz="2000" dirty="0">
                <a:hlinkClick r:id="rId3"/>
              </a:rPr>
              <a:t>www.dictionary.com</a:t>
            </a:r>
            <a:r>
              <a:rPr lang="en-US" sz="2000" dirty="0"/>
              <a:t>)</a:t>
            </a:r>
          </a:p>
          <a:p>
            <a:pPr algn="l" rtl="0"/>
            <a:r>
              <a:rPr lang="en-US" sz="2800" b="1" dirty="0"/>
              <a:t>Fabrication</a:t>
            </a:r>
            <a:r>
              <a:rPr lang="en-US" sz="2800" dirty="0"/>
              <a:t>: a lie (also called prevarication, falsehood) is a type of deception in the form of an untruthful statement, especially with the intention to deceive others (</a:t>
            </a:r>
            <a:r>
              <a:rPr lang="en-US" sz="2000" dirty="0">
                <a:hlinkClick r:id="rId3"/>
              </a:rPr>
              <a:t>Wikipedia</a:t>
            </a:r>
            <a:r>
              <a:rPr lang="en-US" sz="2800" dirty="0"/>
              <a:t>)</a:t>
            </a:r>
          </a:p>
          <a:p>
            <a:pPr algn="l" rtl="0"/>
            <a:r>
              <a:rPr lang="en-US" sz="2800" b="1" dirty="0"/>
              <a:t>Falsification</a:t>
            </a:r>
            <a:r>
              <a:rPr lang="en-US" sz="2800" dirty="0"/>
              <a:t>: The act of falsifying, or making false; a counterfeiting; the giving to a thing an appearance of something which it is not (</a:t>
            </a:r>
            <a:r>
              <a:rPr lang="en-US" sz="2000" dirty="0">
                <a:hlinkClick r:id="rId3"/>
              </a:rPr>
              <a:t>www.dictionary.com</a:t>
            </a:r>
            <a:r>
              <a:rPr lang="en-US" sz="2800" dirty="0"/>
              <a:t>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E1E4B9-23A2-31DF-982F-1CC9E3CDF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20616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طرح ریزی برای جمع آوری داده ها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r" rtl="1"/>
            <a:r>
              <a:rPr lang="fa-IR" dirty="0">
                <a:cs typeface="B Yagut" pitchFamily="2" charset="-78"/>
              </a:rPr>
              <a:t>باید توجه داشته باشیم که در حین تحقیق به دقیقترین شکل ممکن مستندسازی صورت پذیرد و اطلاعات ثبت شود</a:t>
            </a:r>
          </a:p>
          <a:p>
            <a:pPr algn="r" rtl="1"/>
            <a:endParaRPr lang="fa-IR" dirty="0">
              <a:cs typeface="B Yagut" pitchFamily="2" charset="-78"/>
            </a:endParaRPr>
          </a:p>
          <a:p>
            <a:pPr algn="r" rtl="1"/>
            <a:r>
              <a:rPr lang="fa-IR" dirty="0">
                <a:cs typeface="B Yagut" pitchFamily="2" charset="-78"/>
              </a:rPr>
              <a:t>دو دسته اطلاعات معمولاً باید ثبت شود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اطلاعات مربوط به روند اجرای تحقیق، مشکلات پیش آمده و تصمیمات اخذ شده و حتی صورت جلسات تیم تحقیق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اطلاعات مربوط به متغیرهای تحقیق که تجزیه و تحلیل اطلاعات این متغیرها باید به اهداف تحقیق برسد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A8B71E-96EC-2589-3BF0-53ECCB42D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100368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اصول کلی تجزیه و تحلیل اطلاعات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B Yagut" pitchFamily="2" charset="-78"/>
              </a:rPr>
              <a:t>قدم به قدم و از ساده به مشکل باشد</a:t>
            </a:r>
          </a:p>
          <a:p>
            <a:pPr algn="r" rtl="1"/>
            <a:r>
              <a:rPr lang="fa-IR" dirty="0">
                <a:cs typeface="B Yagut" pitchFamily="2" charset="-78"/>
              </a:rPr>
              <a:t>همواره اهداف تحقیق مد نظر باشد</a:t>
            </a:r>
          </a:p>
          <a:p>
            <a:pPr algn="r" rtl="1"/>
            <a:r>
              <a:rPr lang="fa-IR" dirty="0">
                <a:cs typeface="B Yagut" pitchFamily="2" charset="-78"/>
              </a:rPr>
              <a:t>دقیقترین روشهای آماری را بکار ببرید ولی به ساده ترین شکل ممکن بنویسید</a:t>
            </a:r>
          </a:p>
          <a:p>
            <a:pPr algn="r" rtl="1"/>
            <a:r>
              <a:rPr lang="fa-IR" dirty="0">
                <a:cs typeface="B Yagut" pitchFamily="2" charset="-78"/>
              </a:rPr>
              <a:t>از نمودارها و جداول متناسب و درست استفاده نمایید</a:t>
            </a:r>
          </a:p>
          <a:p>
            <a:pPr algn="r" rtl="1"/>
            <a:r>
              <a:rPr lang="fa-IR" dirty="0">
                <a:cs typeface="B Yagut" pitchFamily="2" charset="-78"/>
              </a:rPr>
              <a:t>پیش شرطهای آزمونهای آماری را حتماً کنترل نمایید</a:t>
            </a:r>
          </a:p>
          <a:p>
            <a:pPr algn="r" rtl="1"/>
            <a:r>
              <a:rPr lang="fa-IR" dirty="0">
                <a:cs typeface="B Yagut" pitchFamily="2" charset="-78"/>
              </a:rPr>
              <a:t>حتماً از مشاوره افراد صاحب نظر و آشنا با اصول آماری کمک بگیرید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E2A8C0-BAA8-296C-8DA6-F166DFC0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223728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fa-IR" b="1" dirty="0">
                <a:cs typeface="B Yagut" pitchFamily="2" charset="-78"/>
              </a:rPr>
              <a:t>تجزیه و تحلیل آماری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357298"/>
            <a:ext cx="8305800" cy="5143536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algn="r" rtl="1">
              <a:buNone/>
            </a:pPr>
            <a:r>
              <a:rPr lang="fa-IR" dirty="0">
                <a:cs typeface="B Yagut" pitchFamily="2" charset="-78"/>
              </a:rPr>
              <a:t>در این بخش باید به نحوه تجزیه و تحلیل داده ها برای رسیدن به اهداف طرح اشاره شود و متناسب با ماهیت متغیرها و اهداف آزمون های آماری مناسب انتخاب و عنوان شوند.</a:t>
            </a:r>
          </a:p>
          <a:p>
            <a:pPr algn="r" rtl="1">
              <a:buNone/>
            </a:pPr>
            <a:r>
              <a:rPr lang="fa-IR" dirty="0">
                <a:cs typeface="B Yagut" pitchFamily="2" charset="-78"/>
              </a:rPr>
              <a:t>در این قسمت لازم است به دو موضوع اشاره شود:</a:t>
            </a:r>
          </a:p>
          <a:p>
            <a:pPr algn="r" rtl="1"/>
            <a:r>
              <a:rPr lang="fa-IR" dirty="0">
                <a:cs typeface="B Yagut" pitchFamily="2" charset="-78"/>
              </a:rPr>
              <a:t>توصیف ساده متغیرها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فراوانی و درصد برای متغیرهای اسمی و رتبه ای (جدول، نمودار)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شاخصهای مرکزی و پراکندگی برای متغیرهای عددی</a:t>
            </a:r>
          </a:p>
          <a:p>
            <a:pPr algn="r" rtl="1"/>
            <a:r>
              <a:rPr lang="fa-IR" dirty="0">
                <a:cs typeface="B Yagut" pitchFamily="2" charset="-78"/>
              </a:rPr>
              <a:t>تحلیل داده ها 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آزمونهای آماری ساده متناسب با نوع متغیرها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آزمونهای آماری پیچیده و چند متغیره در صورت نیاز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4F6AA-E24A-F6F5-F91C-58F9189A6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88128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654032"/>
          </a:xfrm>
        </p:spPr>
        <p:txBody>
          <a:bodyPr>
            <a:noAutofit/>
          </a:bodyPr>
          <a:lstStyle/>
          <a:p>
            <a:pPr algn="ctr"/>
            <a:r>
              <a:rPr lang="fa-IR" sz="4000" b="1" dirty="0">
                <a:cs typeface="B Jadid" pitchFamily="2" charset="-78"/>
              </a:rPr>
              <a:t>انتخاب آزمون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00034" y="1785926"/>
            <a:ext cx="8186766" cy="485778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B Yagut" pitchFamily="2" charset="-78"/>
              </a:rPr>
              <a:t>جهت آزمون آماری باید متناسب با هدف مطالعه و نوع داده های جمع آوری شده، آزمون معنی دار بودن مناسب انتخاب شود.</a:t>
            </a:r>
          </a:p>
          <a:p>
            <a:pPr lvl="1" algn="r" rtl="1">
              <a:buFont typeface="Wingdings" pitchFamily="2" charset="2"/>
              <a:buChar char="ü"/>
            </a:pPr>
            <a:r>
              <a:rPr lang="fa-IR" sz="3200" dirty="0">
                <a:cs typeface="B Yagut" pitchFamily="2" charset="-78"/>
              </a:rPr>
              <a:t> ابتدا باید مشخص شود که داده ها اسمی، رتبه ای یا عددی هستند.</a:t>
            </a:r>
          </a:p>
          <a:p>
            <a:pPr lvl="1" algn="r" rtl="1">
              <a:buFont typeface="Wingdings" pitchFamily="2" charset="2"/>
              <a:buChar char="ü"/>
            </a:pPr>
            <a:r>
              <a:rPr lang="fa-IR" sz="3200" dirty="0">
                <a:cs typeface="B Yagut" pitchFamily="2" charset="-78"/>
              </a:rPr>
              <a:t> باید مشخص شود مشاهدات زوج شده یا زوج نشده هستند.</a:t>
            </a:r>
          </a:p>
          <a:p>
            <a:pPr>
              <a:buNone/>
            </a:pPr>
            <a:endParaRPr lang="fa-IR" sz="32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AD6F91-170D-34C8-C14D-7B3728D77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استفاده از نرم افزارها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dirty="0">
                <a:cs typeface="B Yagut" pitchFamily="2" charset="-78"/>
              </a:rPr>
              <a:t>محاسبات دستی همواره با خطا همراه است و بسیار وقت گیر</a:t>
            </a:r>
          </a:p>
          <a:p>
            <a:pPr algn="r" rtl="1"/>
            <a:r>
              <a:rPr lang="fa-IR" dirty="0">
                <a:cs typeface="B Yagut" pitchFamily="2" charset="-78"/>
              </a:rPr>
              <a:t>باید متناسب با نوع آزمونهای آماری و سوالات پژوهش از نرم افزارهای مناسب استفاده نمود</a:t>
            </a:r>
          </a:p>
          <a:p>
            <a:pPr algn="r" rtl="1"/>
            <a:r>
              <a:rPr lang="fa-IR" dirty="0">
                <a:cs typeface="B Yagut" pitchFamily="2" charset="-78"/>
              </a:rPr>
              <a:t>خروجیهای نرم افزارها باید حتماً دقیق تفسیر شوند</a:t>
            </a:r>
          </a:p>
          <a:p>
            <a:pPr algn="r" rtl="1"/>
            <a:r>
              <a:rPr lang="fa-IR" dirty="0">
                <a:cs typeface="B Yagut" pitchFamily="2" charset="-78"/>
              </a:rPr>
              <a:t>کپی کامل خروجیهای نرم افزارها اصلاً توصیه نمی شود و باید هدفمند اهم شاخصهای آماری انتخاب و در متن گزارش به شکل درست و مناسبی آورده شوند</a:t>
            </a:r>
          </a:p>
          <a:p>
            <a:pPr algn="r" rtl="1"/>
            <a:r>
              <a:rPr lang="fa-IR" dirty="0">
                <a:cs typeface="B Yagut" pitchFamily="2" charset="-78"/>
              </a:rPr>
              <a:t>بسیار مواقع نرم افزارهای آماری ساده همان کاری را انجام می دهند که نرم افزارهای بسیار پیچیده انجام می دهند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064DA2-A740-EDA0-BD33-5C89573EA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73104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رسم نمودارها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r" rtl="1"/>
            <a:r>
              <a:rPr lang="fa-IR" dirty="0">
                <a:cs typeface="B Yagut" pitchFamily="2" charset="-78"/>
              </a:rPr>
              <a:t>معمولاً دقیقاً نمودارهایی که نرم افزارهای آماری رسم می کنند قابل استفاده در متن گزارشات نیست  و باید روی آنها اصلاحاتی صورت پذیرد.</a:t>
            </a:r>
          </a:p>
          <a:p>
            <a:pPr algn="r" rtl="1"/>
            <a:r>
              <a:rPr lang="fa-IR" dirty="0">
                <a:cs typeface="B Yagut" pitchFamily="2" charset="-78"/>
              </a:rPr>
              <a:t>یکی از بهترین نرم افزارها برای رسم نمودارها </a:t>
            </a:r>
            <a:r>
              <a:rPr lang="en-US" dirty="0">
                <a:cs typeface="B Yagut" pitchFamily="2" charset="-78"/>
              </a:rPr>
              <a:t>MS-excel</a:t>
            </a:r>
            <a:r>
              <a:rPr lang="fa-IR" dirty="0">
                <a:cs typeface="B Yagut" pitchFamily="2" charset="-78"/>
              </a:rPr>
              <a:t> است. بهتر است اعداد خام نمودار را از نرم افزارهای آماری استخراج و در این نرم افزار نمودارها را رسم نمود</a:t>
            </a:r>
          </a:p>
          <a:p>
            <a:pPr algn="r" rtl="1"/>
            <a:r>
              <a:rPr lang="fa-IR" dirty="0">
                <a:cs typeface="B Yagut" pitchFamily="2" charset="-78"/>
              </a:rPr>
              <a:t>پیچیده نمودن آنالیز و سخت نمودن شکل ارایه نتایج هرگز نشان خوب و دقیق بودن مطالعه و یا دانش بالا و توانمندی برتر شما نیست.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12C5F9-7457-447C-5569-748B07509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13104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1403/04/12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204" y="0"/>
            <a:chExt cx="5352" cy="4320"/>
          </a:xfrm>
        </p:grpSpPr>
        <p:pic>
          <p:nvPicPr>
            <p:cNvPr id="9224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4" y="0"/>
              <a:ext cx="5352" cy="43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9225" name="Line 5"/>
            <p:cNvSpPr>
              <a:spLocks noChangeShapeType="1"/>
            </p:cNvSpPr>
            <p:nvPr/>
          </p:nvSpPr>
          <p:spPr bwMode="auto">
            <a:xfrm>
              <a:off x="2744" y="754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26" name="Line 6"/>
            <p:cNvSpPr>
              <a:spLocks noChangeShapeType="1"/>
            </p:cNvSpPr>
            <p:nvPr/>
          </p:nvSpPr>
          <p:spPr bwMode="auto">
            <a:xfrm>
              <a:off x="2744" y="1207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27" name="Line 7"/>
            <p:cNvSpPr>
              <a:spLocks noChangeShapeType="1"/>
            </p:cNvSpPr>
            <p:nvPr/>
          </p:nvSpPr>
          <p:spPr bwMode="auto">
            <a:xfrm>
              <a:off x="2744" y="1661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28" name="Line 8"/>
            <p:cNvSpPr>
              <a:spLocks noChangeShapeType="1"/>
            </p:cNvSpPr>
            <p:nvPr/>
          </p:nvSpPr>
          <p:spPr bwMode="auto">
            <a:xfrm>
              <a:off x="2744" y="2115"/>
              <a:ext cx="0" cy="31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29" name="Line 9"/>
            <p:cNvSpPr>
              <a:spLocks noChangeShapeType="1"/>
            </p:cNvSpPr>
            <p:nvPr/>
          </p:nvSpPr>
          <p:spPr bwMode="auto">
            <a:xfrm>
              <a:off x="2744" y="2704"/>
              <a:ext cx="0" cy="31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30" name="Line 10"/>
            <p:cNvSpPr>
              <a:spLocks noChangeShapeType="1"/>
            </p:cNvSpPr>
            <p:nvPr/>
          </p:nvSpPr>
          <p:spPr bwMode="auto">
            <a:xfrm>
              <a:off x="2744" y="3249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231" name="Line 11"/>
            <p:cNvSpPr>
              <a:spLocks noChangeShapeType="1"/>
            </p:cNvSpPr>
            <p:nvPr/>
          </p:nvSpPr>
          <p:spPr bwMode="auto">
            <a:xfrm>
              <a:off x="2744" y="3702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6" name="Rounded Rectangle 15"/>
          <p:cNvSpPr/>
          <p:nvPr/>
        </p:nvSpPr>
        <p:spPr bwMode="auto">
          <a:xfrm>
            <a:off x="3429000" y="2971800"/>
            <a:ext cx="1857375" cy="433388"/>
          </a:xfrm>
          <a:prstGeom prst="roundRect">
            <a:avLst/>
          </a:prstGeom>
          <a:noFill/>
          <a:ln w="38100" cap="flat" cmpd="sng" algn="ctr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295400" y="4038600"/>
            <a:ext cx="1704975" cy="304800"/>
          </a:xfrm>
          <a:prstGeom prst="roundRect">
            <a:avLst/>
          </a:prstGeom>
          <a:noFill/>
          <a:ln w="38100" cap="flat" cmpd="sng" algn="ctr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>
              <a:ln w="5715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1163</Words>
  <Application>Microsoft Office PowerPoint</Application>
  <PresentationFormat>On-screen Show (4:3)</PresentationFormat>
  <Paragraphs>144</Paragraphs>
  <Slides>20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B Badr</vt:lpstr>
      <vt:lpstr>B Jadid</vt:lpstr>
      <vt:lpstr>B Yagut</vt:lpstr>
      <vt:lpstr>Calibri</vt:lpstr>
      <vt:lpstr>Harlow Solid Italic</vt:lpstr>
      <vt:lpstr>Wingdings</vt:lpstr>
      <vt:lpstr>Office Theme</vt:lpstr>
      <vt:lpstr>تجزیه و تحلیل داده ها و ملاحظات اخلاقی</vt:lpstr>
      <vt:lpstr>PowerPoint Presentation</vt:lpstr>
      <vt:lpstr>طرح ریزی برای جمع آوری داده ها</vt:lpstr>
      <vt:lpstr>اصول کلی تجزیه و تحلیل اطلاعات</vt:lpstr>
      <vt:lpstr>تجزیه و تحلیل آماری</vt:lpstr>
      <vt:lpstr>انتخاب آزمون</vt:lpstr>
      <vt:lpstr>استفاده از نرم افزارها</vt:lpstr>
      <vt:lpstr>رسم نمودارها</vt:lpstr>
      <vt:lpstr>PowerPoint Presentation</vt:lpstr>
      <vt:lpstr>ابعاد ملاحظات اخلاقي كه پژوهشگر موظف به رعايت آن مي باشد:</vt:lpstr>
      <vt:lpstr>آيين نامه اخلاق در پژوهش</vt:lpstr>
      <vt:lpstr>مرحله انتخاب موضوع  تحقيق و بيان مسئله</vt:lpstr>
      <vt:lpstr>در مرحله بازنگري مدارك موجود</vt:lpstr>
      <vt:lpstr>مرحله انتخاب نوع مطالعه، روش جمع آوري داده ها</vt:lpstr>
      <vt:lpstr>مرحله برنامه ريزي و اجراي تحقيق</vt:lpstr>
      <vt:lpstr>در زمينه نيروي انساني و مديريت</vt:lpstr>
      <vt:lpstr>مبانی اخلاقی در تحقیقات بر روی غیر انسان</vt:lpstr>
      <vt:lpstr>مرحله تجزيه و تحليل، گزارش و انتشار نتايج</vt:lpstr>
      <vt:lpstr>اخلاق در نگارش و انتشار یافته ها</vt:lpstr>
      <vt:lpstr>سرقت علمی، دروغ علمی و تحریف علمی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تجزیه و تحلیل داده ها و ملاحظات اخلاقی</dc:title>
  <dc:creator>Eslami</dc:creator>
  <cp:lastModifiedBy>ahmad naghibzadeh tahami</cp:lastModifiedBy>
  <cp:revision>15</cp:revision>
  <dcterms:modified xsi:type="dcterms:W3CDTF">2024-07-02T01:48:42Z</dcterms:modified>
</cp:coreProperties>
</file>