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1" r:id="rId2"/>
    <p:sldId id="324" r:id="rId3"/>
    <p:sldId id="32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02" d="100"/>
          <a:sy n="102" d="100"/>
        </p:scale>
        <p:origin x="85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0E8FB-272C-4B1B-983E-2E6AB7B9995C}" type="datetimeFigureOut">
              <a:rPr lang="en-US" smtClean="0"/>
              <a:pPr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79A5C-EAC1-4666-928C-3C4909F699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13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5CE1A8A-C95B-4DF8-BA42-A7FCFFF181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 rot="5400000">
            <a:off x="-381000" y="6400800"/>
            <a:ext cx="838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8458200" y="228600"/>
            <a:ext cx="533400" cy="1752600"/>
            <a:chOff x="8382000" y="304800"/>
            <a:chExt cx="533400" cy="1752600"/>
          </a:xfrm>
        </p:grpSpPr>
        <p:sp>
          <p:nvSpPr>
            <p:cNvPr id="7" name="Rectangle 6"/>
            <p:cNvSpPr/>
            <p:nvPr userDrawn="1"/>
          </p:nvSpPr>
          <p:spPr>
            <a:xfrm>
              <a:off x="8458200" y="304800"/>
              <a:ext cx="152400" cy="1752600"/>
            </a:xfrm>
            <a:prstGeom prst="rect">
              <a:avLst/>
            </a:prstGeom>
            <a:solidFill>
              <a:srgbClr val="000066"/>
            </a:solidFill>
            <a:ln>
              <a:solidFill>
                <a:srgbClr val="00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382000" y="304800"/>
              <a:ext cx="76200" cy="1752600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610600" y="304800"/>
              <a:ext cx="304800" cy="1752600"/>
            </a:xfrm>
            <a:prstGeom prst="rect">
              <a:avLst/>
            </a:prstGeom>
            <a:solidFill>
              <a:srgbClr val="660066"/>
            </a:solidFill>
            <a:ln>
              <a:solidFill>
                <a:srgbClr val="66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1403/04/12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  <a:latin typeface="Harlow Solid Italic" pitchFamily="82" charset="0"/>
              </a:defRPr>
            </a:lvl1pPr>
          </a:lstStyle>
          <a:p>
            <a:endParaRPr lang="en-US" dirty="0"/>
          </a:p>
        </p:txBody>
      </p:sp>
      <p:sp>
        <p:nvSpPr>
          <p:cNvPr id="14" name="Rounded Rectangle 13"/>
          <p:cNvSpPr/>
          <p:nvPr userDrawn="1"/>
        </p:nvSpPr>
        <p:spPr>
          <a:xfrm>
            <a:off x="7086600" y="6096000"/>
            <a:ext cx="17526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Community Medicine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Harlow Solid Italic" pitchFamily="82" charset="0"/>
              </a:rPr>
              <a:t>Department</a:t>
            </a:r>
          </a:p>
        </p:txBody>
      </p:sp>
      <p:sp>
        <p:nvSpPr>
          <p:cNvPr id="15" name="Rounded Rectangle 14"/>
          <p:cNvSpPr/>
          <p:nvPr userDrawn="1"/>
        </p:nvSpPr>
        <p:spPr>
          <a:xfrm rot="5400000">
            <a:off x="-114300" y="6515100"/>
            <a:ext cx="6096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 userDrawn="1"/>
        </p:nvSpPr>
        <p:spPr>
          <a:xfrm rot="5400000">
            <a:off x="114300" y="6591300"/>
            <a:ext cx="457200" cy="76200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85786" y="0"/>
            <a:ext cx="7772400" cy="14700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بسم الله الرحمن</a:t>
            </a:r>
            <a:r>
              <a:rPr kumimoji="0" lang="fa-IR" sz="36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B Badr" pitchFamily="2" charset="-78"/>
              </a:rPr>
              <a:t> الرحیم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B Badr" pitchFamily="2" charset="-7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8077200" cy="1470025"/>
          </a:xfrm>
        </p:spPr>
        <p:txBody>
          <a:bodyPr>
            <a:normAutofit/>
          </a:bodyPr>
          <a:lstStyle/>
          <a:p>
            <a:r>
              <a:rPr lang="fa-IR" sz="8000" dirty="0">
                <a:cs typeface="B Badr" pitchFamily="2" charset="-78"/>
              </a:rPr>
              <a:t>محاسبه حجم نمونه</a:t>
            </a:r>
            <a:endParaRPr lang="en-US" sz="8000" dirty="0">
              <a:cs typeface="B Badr" pitchFamily="2" charset="-78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15242" cy="282894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7515DB-7514-F244-5E11-A57661E0C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	حجم نمونه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>
                <a:solidFill>
                  <a:srgbClr val="00B050"/>
                </a:solidFill>
              </a:rPr>
              <a:t>مفهوم و كاربرد حجم نمونه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>
                <a:solidFill>
                  <a:srgbClr val="00B050"/>
                </a:solidFill>
              </a:rPr>
              <a:t>روشهاي محاسبه حجم نمونه</a:t>
            </a:r>
          </a:p>
          <a:p>
            <a:pPr lvl="1" algn="r" rtl="1"/>
            <a:r>
              <a:rPr lang="fa-IR" dirty="0"/>
              <a:t>آماري</a:t>
            </a:r>
          </a:p>
          <a:p>
            <a:pPr lvl="1" algn="r" rtl="1"/>
            <a:r>
              <a:rPr lang="fa-IR" dirty="0"/>
              <a:t>مطالعات مشابه</a:t>
            </a:r>
          </a:p>
          <a:p>
            <a:pPr lvl="1" algn="r" rtl="1"/>
            <a:r>
              <a:rPr lang="fa-IR" dirty="0"/>
              <a:t>امكانات موجود</a:t>
            </a:r>
          </a:p>
          <a:p>
            <a:pPr algn="r" rtl="1"/>
            <a:r>
              <a:rPr lang="fa-IR" dirty="0">
                <a:solidFill>
                  <a:srgbClr val="00B050"/>
                </a:solidFill>
              </a:rPr>
              <a:t>چرا در مطالعات آزمايشگاهي حجم نمونه كمتري نياز است؟</a:t>
            </a:r>
          </a:p>
          <a:p>
            <a:pPr algn="r" rtl="1"/>
            <a:endParaRPr lang="fa-IR" dirty="0"/>
          </a:p>
        </p:txBody>
      </p:sp>
      <p:sp>
        <p:nvSpPr>
          <p:cNvPr id="4" name="Rectangle 3"/>
          <p:cNvSpPr/>
          <p:nvPr/>
        </p:nvSpPr>
        <p:spPr>
          <a:xfrm>
            <a:off x="7092280" y="5943600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BE8ECF-4A48-C934-3A01-97DCBA446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  <p:extLst>
      <p:ext uri="{BB962C8B-B14F-4D97-AF65-F5344CB8AC3E}">
        <p14:creationId xmlns:p14="http://schemas.microsoft.com/office/powerpoint/2010/main" val="3485618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solidFill>
                  <a:srgbClr val="FF0000"/>
                </a:solidFill>
              </a:rPr>
              <a:t>عوامل موثر در حجم نمونه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امكانات موجود</a:t>
            </a: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هزينه مورد نياز</a:t>
            </a: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مسايل اخلاقي</a:t>
            </a: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خطاهاي آماري مورد قبول</a:t>
            </a:r>
          </a:p>
          <a:p>
            <a:pPr algn="r" rtl="1"/>
            <a:endParaRPr lang="fa-IR" dirty="0">
              <a:solidFill>
                <a:schemeClr val="bg2">
                  <a:lumMod val="10000"/>
                </a:schemeClr>
              </a:solidFill>
            </a:endParaRP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مفهوم دقت در تخمين در مطالعات توصيفي</a:t>
            </a: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مفهوم دقت در تخمين در مطالعات تحليلي</a:t>
            </a:r>
          </a:p>
          <a:p>
            <a:pPr algn="r" rtl="1"/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مفهوم ميزان تاثير</a:t>
            </a:r>
          </a:p>
          <a:p>
            <a:pPr algn="r" rtl="1">
              <a:buNone/>
            </a:pPr>
            <a:r>
              <a:rPr lang="fa-IR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</a:rPr>
              <a:t>effect size or clinical importance difference</a:t>
            </a:r>
          </a:p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164288" y="5943600"/>
            <a:ext cx="152251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21AFD8-3102-AF91-53CA-45F9802EF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1403/04/12</a:t>
            </a:r>
          </a:p>
        </p:txBody>
      </p:sp>
    </p:spTree>
    <p:extLst>
      <p:ext uri="{BB962C8B-B14F-4D97-AF65-F5344CB8AC3E}">
        <p14:creationId xmlns:p14="http://schemas.microsoft.com/office/powerpoint/2010/main" val="2087973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</TotalTime>
  <Words>77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 Badr</vt:lpstr>
      <vt:lpstr>Calibri</vt:lpstr>
      <vt:lpstr>Harlow Solid Italic</vt:lpstr>
      <vt:lpstr>Office Theme</vt:lpstr>
      <vt:lpstr>محاسبه حجم نمونه</vt:lpstr>
      <vt:lpstr> حجم نمونه</vt:lpstr>
      <vt:lpstr>عوامل موثر در حجم نمونه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زمان بندی و بودجه</dc:title>
  <dc:creator>Eslami</dc:creator>
  <cp:lastModifiedBy>ahmad naghibzadeh tahami</cp:lastModifiedBy>
  <cp:revision>14</cp:revision>
  <dcterms:modified xsi:type="dcterms:W3CDTF">2024-07-02T01:47:43Z</dcterms:modified>
</cp:coreProperties>
</file>