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1" r:id="rId2"/>
    <p:sldId id="323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4" r:id="rId14"/>
    <p:sldId id="325" r:id="rId15"/>
    <p:sldId id="305" r:id="rId16"/>
    <p:sldId id="306" r:id="rId17"/>
    <p:sldId id="312" r:id="rId18"/>
    <p:sldId id="308" r:id="rId19"/>
    <p:sldId id="309" r:id="rId20"/>
    <p:sldId id="313" r:id="rId21"/>
    <p:sldId id="314" r:id="rId22"/>
    <p:sldId id="322" r:id="rId23"/>
    <p:sldId id="310" r:id="rId24"/>
    <p:sldId id="311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02" d="100"/>
          <a:sy n="102" d="100"/>
        </p:scale>
        <p:origin x="852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0E8FB-272C-4B1B-983E-2E6AB7B9995C}" type="datetimeFigureOut">
              <a:rPr lang="en-US" smtClean="0"/>
              <a:pPr/>
              <a:t>7/2/2024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79A5C-EAC1-4666-928C-3C4909F699C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45F239-C1ED-413F-BBAA-8CB2B783B35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45F239-C1ED-413F-BBAA-8CB2B783B35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45F239-C1ED-413F-BBAA-8CB2B783B35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F66DF0-862E-4EFA-B546-4C38061B1F2B}" type="slidenum">
              <a:rPr lang="ar-SA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>
          <a:xfrm rot="5400000">
            <a:off x="-381000" y="6400800"/>
            <a:ext cx="8382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8458200" y="228600"/>
            <a:ext cx="533400" cy="1752600"/>
            <a:chOff x="8382000" y="304800"/>
            <a:chExt cx="533400" cy="1752600"/>
          </a:xfrm>
        </p:grpSpPr>
        <p:sp>
          <p:nvSpPr>
            <p:cNvPr id="7" name="Rectangle 6"/>
            <p:cNvSpPr/>
            <p:nvPr userDrawn="1"/>
          </p:nvSpPr>
          <p:spPr>
            <a:xfrm>
              <a:off x="8458200" y="304800"/>
              <a:ext cx="152400" cy="1752600"/>
            </a:xfrm>
            <a:prstGeom prst="rect">
              <a:avLst/>
            </a:prstGeom>
            <a:solidFill>
              <a:srgbClr val="000066"/>
            </a:solidFill>
            <a:ln>
              <a:solidFill>
                <a:srgbClr val="00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8382000" y="304800"/>
              <a:ext cx="76200" cy="1752600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8610600" y="304800"/>
              <a:ext cx="304800" cy="1752600"/>
            </a:xfrm>
            <a:prstGeom prst="rect">
              <a:avLst/>
            </a:prstGeom>
            <a:solidFill>
              <a:srgbClr val="660066"/>
            </a:solidFill>
            <a:ln>
              <a:solidFill>
                <a:srgbClr val="66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Harlow Solid Italic" pitchFamily="82" charset="0"/>
              </a:defRPr>
            </a:lvl1pPr>
          </a:lstStyle>
          <a:p>
            <a:r>
              <a:rPr lang="en-US"/>
              <a:t>Ahmad Naghibzadeh-Tahami</a:t>
            </a:r>
            <a:endParaRPr lang="en-US" dirty="0"/>
          </a:p>
        </p:txBody>
      </p:sp>
      <p:sp>
        <p:nvSpPr>
          <p:cNvPr id="14" name="Rounded Rectangle 13"/>
          <p:cNvSpPr/>
          <p:nvPr userDrawn="1"/>
        </p:nvSpPr>
        <p:spPr>
          <a:xfrm>
            <a:off x="7086600" y="6096000"/>
            <a:ext cx="1752600" cy="533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arlow Solid Italic" pitchFamily="82" charset="0"/>
              </a:rPr>
              <a:t>Community Medicine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arlow Solid Italic" pitchFamily="82" charset="0"/>
              </a:rPr>
              <a:t>Department</a:t>
            </a:r>
          </a:p>
        </p:txBody>
      </p:sp>
      <p:sp>
        <p:nvSpPr>
          <p:cNvPr id="15" name="Rounded Rectangle 14"/>
          <p:cNvSpPr/>
          <p:nvPr userDrawn="1"/>
        </p:nvSpPr>
        <p:spPr>
          <a:xfrm rot="5400000">
            <a:off x="-114300" y="6515100"/>
            <a:ext cx="6096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 userDrawn="1"/>
        </p:nvSpPr>
        <p:spPr>
          <a:xfrm rot="5400000">
            <a:off x="114300" y="6591300"/>
            <a:ext cx="4572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29604" cy="4441847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fa-IR" sz="8000" dirty="0">
                <a:cs typeface="B Badr" pitchFamily="2" charset="-78"/>
              </a:rPr>
              <a:t>جمع آوری داده ها</a:t>
            </a:r>
            <a:endParaRPr lang="en-US" sz="8000" dirty="0">
              <a:cs typeface="B Badr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28596" y="0"/>
            <a:ext cx="7772400" cy="14700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Badr" pitchFamily="2" charset="-78"/>
              </a:rPr>
              <a:t>بسم الله الرحمن</a:t>
            </a:r>
            <a:r>
              <a:rPr kumimoji="0" lang="fa-IR" sz="36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Badr" pitchFamily="2" charset="-78"/>
              </a:rPr>
              <a:t> الرحیم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Badr" pitchFamily="2" charset="-78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689951-214D-EF38-A4F9-9C1751F6F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EB9D10-4131-5F51-3926-1E519EEF6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886200" y="0"/>
            <a:ext cx="4259263" cy="1371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fa-IR" b="1" dirty="0">
                <a:cs typeface="B Yagut" pitchFamily="2" charset="-78"/>
              </a:rPr>
              <a:t>روشهای مشاهده ایی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828800"/>
            <a:ext cx="8545513" cy="4814910"/>
          </a:xfrm>
          <a:solidFill>
            <a:schemeClr val="bg1"/>
          </a:solidFill>
        </p:spPr>
        <p:txBody>
          <a:bodyPr/>
          <a:lstStyle/>
          <a:p>
            <a:pPr algn="r" rtl="1" eaLnBrk="1" hangingPunct="1">
              <a:lnSpc>
                <a:spcPct val="90000"/>
              </a:lnSpc>
              <a:buFont typeface="Wingdings" pitchFamily="2" charset="2"/>
              <a:buNone/>
            </a:pPr>
            <a:endParaRPr lang="fa-IR" b="1" dirty="0">
              <a:cs typeface="B Yagut" pitchFamily="2" charset="-78"/>
            </a:endParaRPr>
          </a:p>
          <a:p>
            <a:pPr algn="r" rtl="1" eaLnBrk="1" hangingPunct="1">
              <a:lnSpc>
                <a:spcPct val="90000"/>
              </a:lnSpc>
            </a:pPr>
            <a:r>
              <a:rPr lang="fa-IR" b="1" dirty="0">
                <a:cs typeface="B Yagut" pitchFamily="2" charset="-78"/>
              </a:rPr>
              <a:t>مشاهده ممکن است در مورد اشیاء صورت گیرد:</a:t>
            </a:r>
          </a:p>
          <a:p>
            <a:pPr lvl="1" algn="r" rtl="1" eaLnBrk="1" hangingPunct="1">
              <a:lnSpc>
                <a:spcPct val="90000"/>
              </a:lnSpc>
            </a:pPr>
            <a:r>
              <a:rPr lang="fa-IR" b="1" dirty="0">
                <a:cs typeface="B Yagut" pitchFamily="2" charset="-78"/>
              </a:rPr>
              <a:t>ساختار یافته - استفاده از چک لیست ، برگه های امتیازدهی</a:t>
            </a:r>
          </a:p>
          <a:p>
            <a:pPr algn="r" rtl="1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b="1" dirty="0">
              <a:cs typeface="B Yagut" pitchFamily="2" charset="-78"/>
            </a:endParaRPr>
          </a:p>
          <a:p>
            <a:pPr lvl="1" algn="r" rtl="1" eaLnBrk="1" hangingPunct="1">
              <a:lnSpc>
                <a:spcPct val="90000"/>
              </a:lnSpc>
            </a:pPr>
            <a:r>
              <a:rPr lang="fa-IR" b="1" dirty="0">
                <a:cs typeface="B Yagut" pitchFamily="2" charset="-78"/>
              </a:rPr>
              <a:t>بدون ساختار - یاد داشت برداری در محل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84350" cy="17732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73701F-324E-AD4D-1615-9B5058874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DD9FCC-106E-110F-3341-0B64D6074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585726" y="2272424"/>
            <a:ext cx="8558274" cy="412420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800" dirty="0">
                <a:cs typeface="B Yagut" pitchFamily="2" charset="-78"/>
              </a:rPr>
              <a:t>خطای سيستماتيک (</a:t>
            </a:r>
            <a:r>
              <a:rPr lang="en-US" sz="2800" dirty="0">
                <a:cs typeface="B Yagut" pitchFamily="2" charset="-78"/>
              </a:rPr>
              <a:t>Bias</a:t>
            </a:r>
            <a:r>
              <a:rPr lang="fa-IR" sz="2800" dirty="0">
                <a:cs typeface="B Yagut" pitchFamily="2" charset="-78"/>
              </a:rPr>
              <a:t>) </a:t>
            </a:r>
            <a:r>
              <a:rPr lang="fa-IR" sz="2400" dirty="0">
                <a:cs typeface="B Yagut" pitchFamily="2" charset="-78"/>
              </a:rPr>
              <a:t>( از دست دادن بی طرفی مشاهده گر)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800" dirty="0">
                <a:cs typeface="B Yagut" pitchFamily="2" charset="-78"/>
              </a:rPr>
              <a:t> وسعت حادثه </a:t>
            </a:r>
            <a:r>
              <a:rPr lang="fa-IR" sz="2400" dirty="0">
                <a:cs typeface="B Yagut" pitchFamily="2" charset="-78"/>
              </a:rPr>
              <a:t>( در حجم نمونه بالا وقت گير و هزينه بر است)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800" dirty="0">
                <a:cs typeface="B Yagut" pitchFamily="2" charset="-78"/>
              </a:rPr>
              <a:t> عدم توانايي در آزمودن فرضيه </a:t>
            </a:r>
            <a:r>
              <a:rPr lang="fa-IR" sz="2400" dirty="0">
                <a:cs typeface="B Yagut" pitchFamily="2" charset="-78"/>
              </a:rPr>
              <a:t>(بيشتر در مطالعات مشاهده ای توصيفی استفاده می شود)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800" dirty="0">
                <a:cs typeface="B Yagut" pitchFamily="2" charset="-78"/>
              </a:rPr>
              <a:t> کيفی بودن اطلاعات </a:t>
            </a:r>
            <a:r>
              <a:rPr lang="fa-IR" sz="2400" dirty="0">
                <a:cs typeface="B Yagut" pitchFamily="2" charset="-78"/>
              </a:rPr>
              <a:t>(تجزيه و تحليل داده ها با محدوديت مواجه است)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800" dirty="0">
                <a:cs typeface="B Yagut" pitchFamily="2" charset="-78"/>
              </a:rPr>
              <a:t> غير سيستماتيک بودن اطلاعات و مشاهدات </a:t>
            </a:r>
            <a:r>
              <a:rPr lang="fa-IR" sz="2400" dirty="0">
                <a:cs typeface="B Yagut" pitchFamily="2" charset="-78"/>
              </a:rPr>
              <a:t>( تحت تاثير برداشت شخصی و نظام فکری مشاهده گر است)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800" dirty="0">
                <a:cs typeface="B Yagut" pitchFamily="2" charset="-78"/>
              </a:rPr>
              <a:t> متکی بودن به ظواهر امر </a:t>
            </a:r>
            <a:r>
              <a:rPr lang="fa-IR" sz="2400" dirty="0">
                <a:cs typeface="B Yagut" pitchFamily="2" charset="-78"/>
              </a:rPr>
              <a:t>( از درک جنبه های درونی غافل می ماند)</a:t>
            </a:r>
            <a:endParaRPr lang="en-US" sz="2400" dirty="0">
              <a:cs typeface="B Yagut" pitchFamily="2" charset="-78"/>
            </a:endParaRP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2133600" y="0"/>
            <a:ext cx="58547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fa-IR" sz="4400" b="1" dirty="0">
                <a:cs typeface="B Yagut" pitchFamily="2" charset="-78"/>
              </a:rPr>
              <a:t>محدوديت هاي  مشاهده</a:t>
            </a:r>
            <a:endParaRPr lang="en-US" sz="4400" b="1" dirty="0">
              <a:cs typeface="B Yagut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25B5CE9-F1B5-D646-285A-1F8BB9EFE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47B27-71BE-037E-EB9B-514516B43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650">
                                            <p:bg/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876800" y="228600"/>
            <a:ext cx="2674938" cy="1371600"/>
          </a:xfrm>
        </p:spPr>
        <p:txBody>
          <a:bodyPr/>
          <a:lstStyle/>
          <a:p>
            <a:pPr algn="ctr" eaLnBrk="1" hangingPunct="1"/>
            <a:r>
              <a:rPr lang="fa-IR" b="1" dirty="0">
                <a:cs typeface="B Yagut" pitchFamily="2" charset="-78"/>
              </a:rPr>
              <a:t>مصاحبه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8843" y="1404937"/>
            <a:ext cx="8496300" cy="1152525"/>
          </a:xfrm>
        </p:spPr>
        <p:txBody>
          <a:bodyPr>
            <a:normAutofit fontScale="92500"/>
          </a:bodyPr>
          <a:lstStyle/>
          <a:p>
            <a:pPr algn="r" rtl="1" eaLnBrk="1" hangingPunct="1"/>
            <a:r>
              <a:rPr lang="fa-IR" b="1" dirty="0">
                <a:cs typeface="B Yagut" pitchFamily="2" charset="-78"/>
              </a:rPr>
              <a:t>از روشهای جمع آوری که در آن مصاحبه شوندگان بصورت فردی یا گروهی بطور شفاهی مورد پرسش قرار می گیرند.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4876800"/>
            <a:ext cx="1954212" cy="13185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4876800" y="2636912"/>
            <a:ext cx="3505200" cy="372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r">
              <a:spcBef>
                <a:spcPct val="50000"/>
              </a:spcBef>
            </a:pPr>
            <a:r>
              <a:rPr lang="fa-IR" sz="2800" dirty="0">
                <a:solidFill>
                  <a:srgbClr val="FF0000"/>
                </a:solidFill>
                <a:cs typeface="B Yagut" pitchFamily="2" charset="-78"/>
              </a:rPr>
              <a:t>عوامل مصاحبه</a:t>
            </a:r>
          </a:p>
          <a:p>
            <a:pPr marL="342900" indent="-342900" algn="r" rtl="1">
              <a:spcBef>
                <a:spcPct val="50000"/>
              </a:spcBef>
              <a:buFontTx/>
              <a:buAutoNum type="arabicPeriod"/>
            </a:pPr>
            <a:r>
              <a:rPr lang="fa-IR" sz="2400" dirty="0">
                <a:cs typeface="B Yagut" pitchFamily="2" charset="-78"/>
              </a:rPr>
              <a:t>  </a:t>
            </a:r>
            <a:r>
              <a:rPr lang="fa-IR" sz="2800" dirty="0">
                <a:cs typeface="B Yagut" pitchFamily="2" charset="-78"/>
              </a:rPr>
              <a:t>پرسشگر </a:t>
            </a:r>
          </a:p>
          <a:p>
            <a:pPr marL="342900" indent="-342900" algn="r" rtl="1">
              <a:spcBef>
                <a:spcPct val="50000"/>
              </a:spcBef>
              <a:buFontTx/>
              <a:buAutoNum type="arabicPeriod"/>
            </a:pPr>
            <a:r>
              <a:rPr lang="fa-IR" sz="2800" dirty="0">
                <a:cs typeface="B Yagut" pitchFamily="2" charset="-78"/>
              </a:rPr>
              <a:t> پاسخگو</a:t>
            </a:r>
          </a:p>
          <a:p>
            <a:pPr marL="342900" indent="-342900" algn="r" rtl="1">
              <a:spcBef>
                <a:spcPct val="50000"/>
              </a:spcBef>
              <a:buFontTx/>
              <a:buAutoNum type="arabicPeriod"/>
            </a:pPr>
            <a:r>
              <a:rPr lang="fa-IR" sz="2800" dirty="0">
                <a:cs typeface="B Yagut" pitchFamily="2" charset="-78"/>
              </a:rPr>
              <a:t>محيط مصاحبه</a:t>
            </a:r>
          </a:p>
          <a:p>
            <a:pPr marL="342900" indent="-342900" algn="r" rtl="1">
              <a:spcBef>
                <a:spcPct val="50000"/>
              </a:spcBef>
              <a:buFontTx/>
              <a:buAutoNum type="arabicPeriod"/>
            </a:pPr>
            <a:r>
              <a:rPr lang="fa-IR" sz="2800" dirty="0">
                <a:cs typeface="B Yagut" pitchFamily="2" charset="-78"/>
              </a:rPr>
              <a:t>موضوع مصاحبه</a:t>
            </a:r>
          </a:p>
          <a:p>
            <a:pPr marL="342900" indent="-342900" algn="r" rtl="1">
              <a:spcBef>
                <a:spcPct val="50000"/>
              </a:spcBef>
              <a:buFontTx/>
              <a:buAutoNum type="arabicPeriod"/>
            </a:pPr>
            <a:r>
              <a:rPr lang="fa-IR" sz="2800" dirty="0">
                <a:cs typeface="B Yagut" pitchFamily="2" charset="-78"/>
              </a:rPr>
              <a:t>پرسشها </a:t>
            </a:r>
            <a:endParaRPr lang="en-US" sz="2800" dirty="0">
              <a:cs typeface="B Yagut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0670D8-48C0-58B3-C2A4-3428A8DD6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3505D0-4DE0-31CC-2E6C-73DBB958E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autoUpdateAnimBg="0"/>
      <p:bldP spid="143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714876" y="571480"/>
            <a:ext cx="2674938" cy="1371600"/>
          </a:xfrm>
        </p:spPr>
        <p:txBody>
          <a:bodyPr/>
          <a:lstStyle/>
          <a:p>
            <a:pPr algn="ctr" eaLnBrk="1" hangingPunct="1"/>
            <a:r>
              <a:rPr lang="fa-IR" b="1" dirty="0">
                <a:cs typeface="B Yagut" pitchFamily="2" charset="-78"/>
              </a:rPr>
              <a:t>مصاحبه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500034" y="2000240"/>
            <a:ext cx="8229600" cy="4525963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algn="r" rtl="1"/>
            <a:r>
              <a:rPr lang="fa-IR" dirty="0"/>
              <a:t>ساختار يافته: بر اساس قوانین و اصول از قبل تنظیم شده</a:t>
            </a:r>
          </a:p>
          <a:p>
            <a:pPr algn="r" rtl="1"/>
            <a:endParaRPr lang="fa-IR" dirty="0"/>
          </a:p>
          <a:p>
            <a:pPr algn="r" rtl="1"/>
            <a:r>
              <a:rPr lang="fa-IR" dirty="0"/>
              <a:t>نيمه ساختار يافته: اصول کلی مصاحبه مشخص شده است ولی مصاحبه گر می تواند در بعضی موارد مانند توالی مطالب و یا مدت زمان مصاحبه تا حدودی تاثیر بگذارد</a:t>
            </a:r>
          </a:p>
          <a:p>
            <a:pPr algn="r" rtl="1"/>
            <a:endParaRPr lang="fa-IR" dirty="0"/>
          </a:p>
          <a:p>
            <a:pPr algn="r" rtl="1"/>
            <a:r>
              <a:rPr lang="fa-IR" dirty="0"/>
              <a:t>غير ساختار يافته: اهداف مصاحبه از قبل تعیین شده است ولی شیوه، مدت، توالی و سایر مشخصات مصاحبه توسط مصاحبه گر تعیین می شود</a:t>
            </a:r>
          </a:p>
          <a:p>
            <a:pPr algn="r" rtl="1"/>
            <a:endParaRPr lang="fa-IR" dirty="0"/>
          </a:p>
          <a:p>
            <a:pPr algn="r" rtl="1"/>
            <a:endParaRPr lang="fa-IR" dirty="0"/>
          </a:p>
          <a:p>
            <a:pPr algn="r" rtl="1"/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AF422F-1CA1-BC13-225A-EB53F8ED7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60B421-0D56-0D6D-38BD-3C25AF7F5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عوامل موثر بر نتايج  مصاحبه</a:t>
            </a:r>
            <a:endParaRPr lang="en-US" dirty="0"/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2000240"/>
            <a:ext cx="8229600" cy="4525963"/>
          </a:xfrm>
          <a:solidFill>
            <a:schemeClr val="bg1"/>
          </a:solidFill>
        </p:spPr>
        <p:txBody>
          <a:bodyPr/>
          <a:lstStyle/>
          <a:p>
            <a:pPr algn="r" rtl="1"/>
            <a:r>
              <a:rPr lang="fa-IR" dirty="0"/>
              <a:t>مصاحبه كننده</a:t>
            </a:r>
          </a:p>
          <a:p>
            <a:pPr algn="r" rtl="1"/>
            <a:endParaRPr lang="fa-IR" dirty="0"/>
          </a:p>
          <a:p>
            <a:pPr algn="r" rtl="1"/>
            <a:r>
              <a:rPr lang="fa-IR" dirty="0"/>
              <a:t>مصاحبه شونده</a:t>
            </a:r>
          </a:p>
          <a:p>
            <a:pPr algn="r" rtl="1"/>
            <a:endParaRPr lang="fa-IR" dirty="0"/>
          </a:p>
          <a:p>
            <a:pPr algn="r" rtl="1"/>
            <a:r>
              <a:rPr lang="fa-IR" dirty="0"/>
              <a:t>محيط مصاحبه</a:t>
            </a:r>
          </a:p>
          <a:p>
            <a:pPr algn="r" rtl="1"/>
            <a:endParaRPr lang="fa-IR" dirty="0"/>
          </a:p>
          <a:p>
            <a:pPr algn="r" rtl="1"/>
            <a:r>
              <a:rPr lang="fa-IR" dirty="0"/>
              <a:t>شيوه مصاحبه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FB224C-B914-A087-3491-D30BDDB5E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9B4EDC-2EFA-8B67-892C-9519E1E6A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ransition advTm="15984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785786" y="1571612"/>
            <a:ext cx="7786742" cy="49859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400" dirty="0">
                <a:cs typeface="B Yagut" pitchFamily="2" charset="-78"/>
              </a:rPr>
              <a:t> </a:t>
            </a:r>
            <a:r>
              <a:rPr lang="fa-IR" sz="3200" dirty="0"/>
              <a:t>مناسب برای افراد بی سواد يا کودکان 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3200" dirty="0"/>
              <a:t> مناسب برای کسانی که مايل نيستند مطالب نوشتاری بر روی کاغذ بياورند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3200" dirty="0"/>
              <a:t> کسانی که از نظر قدرت بيان توانايي بيشتری دارند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3200" dirty="0"/>
              <a:t> امکان کنترل پاسخها و پاسخگو توسط پرسشگر (از موضوع اصلی دور نشوند)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3200" dirty="0"/>
              <a:t> امکان بررسی واکنشهای پاسخگو</a:t>
            </a:r>
          </a:p>
          <a:p>
            <a:pPr algn="r" rtl="1">
              <a:spcBef>
                <a:spcPct val="50000"/>
              </a:spcBef>
            </a:pPr>
            <a:endParaRPr lang="en-US" sz="2000" dirty="0">
              <a:cs typeface="B Yagut" pitchFamily="2" charset="-78"/>
            </a:endParaRP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3000364" y="214290"/>
            <a:ext cx="446563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a-IR" sz="4400" b="1" dirty="0">
                <a:cs typeface="B Yagut" pitchFamily="2" charset="-78"/>
              </a:rPr>
              <a:t>مزایای مصاحبه</a:t>
            </a:r>
            <a:endParaRPr lang="en-US" sz="4400" b="1" dirty="0">
              <a:cs typeface="B Yagut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AE7012-52DC-6475-1C15-3C4195C87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F7164F-A1B1-8F77-3A15-8AE9068E9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69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698">
                                            <p:bg/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0" y="1285860"/>
            <a:ext cx="8786842" cy="52864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2800" dirty="0">
                <a:cs typeface="B Yagut" pitchFamily="2" charset="-78"/>
              </a:rPr>
              <a:t> وقت گير است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>
                <a:cs typeface="B Yagut" pitchFamily="2" charset="-78"/>
              </a:rPr>
              <a:t> هزينه بر است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2800" dirty="0">
                <a:cs typeface="B Yagut" pitchFamily="2" charset="-78"/>
              </a:rPr>
              <a:t> دامنه اطلاعات جمع آوری شده محدود و تعميم نتايج مشکل است</a:t>
            </a:r>
          </a:p>
          <a:p>
            <a:pPr algn="r" rtl="1">
              <a:spcBef>
                <a:spcPct val="50000"/>
              </a:spcBef>
              <a:buFont typeface="Arial" pitchFamily="34" charset="0"/>
              <a:buChar char="•"/>
            </a:pPr>
            <a:r>
              <a:rPr lang="fa-IR" sz="2800" dirty="0">
                <a:cs typeface="B Yagut" pitchFamily="2" charset="-78"/>
              </a:rPr>
              <a:t> گاهی دستيابی به همه افراد مورد نظر ممکن نيست</a:t>
            </a:r>
          </a:p>
          <a:p>
            <a:pPr algn="r" rtl="1">
              <a:spcBef>
                <a:spcPct val="50000"/>
              </a:spcBef>
              <a:buFont typeface="Arial" pitchFamily="34" charset="0"/>
              <a:buChar char="•"/>
            </a:pPr>
            <a:r>
              <a:rPr lang="fa-IR" sz="2800" dirty="0">
                <a:cs typeface="B Yagut" pitchFamily="2" charset="-78"/>
              </a:rPr>
              <a:t> رضايت و تمايل پاسخگو – صبر و حوصله پرسشگر</a:t>
            </a:r>
          </a:p>
          <a:p>
            <a:pPr algn="r" rtl="1">
              <a:spcBef>
                <a:spcPct val="50000"/>
              </a:spcBef>
              <a:buFont typeface="Arial" pitchFamily="34" charset="0"/>
              <a:buChar char="•"/>
            </a:pPr>
            <a:r>
              <a:rPr lang="fa-IR" sz="2800" dirty="0">
                <a:cs typeface="B Yagut" pitchFamily="2" charset="-78"/>
              </a:rPr>
              <a:t> در صورت پراکندگی جغرافيايي مناسب نيست</a:t>
            </a:r>
          </a:p>
          <a:p>
            <a:pPr algn="r" rtl="1">
              <a:spcBef>
                <a:spcPct val="50000"/>
              </a:spcBef>
              <a:buFont typeface="Arial" pitchFamily="34" charset="0"/>
              <a:buChar char="•"/>
            </a:pPr>
            <a:r>
              <a:rPr lang="fa-IR" sz="2800" dirty="0">
                <a:cs typeface="B Yagut" pitchFamily="2" charset="-78"/>
              </a:rPr>
              <a:t> افراد از ابراز نظرات صريح امتناع می ورزند.</a:t>
            </a:r>
          </a:p>
          <a:p>
            <a:pPr algn="r" rtl="1">
              <a:spcBef>
                <a:spcPct val="50000"/>
              </a:spcBef>
              <a:buFont typeface="Arial" pitchFamily="34" charset="0"/>
              <a:buChar char="•"/>
            </a:pPr>
            <a:r>
              <a:rPr lang="fa-IR" sz="2800" dirty="0">
                <a:cs typeface="B Yagut" pitchFamily="2" charset="-78"/>
              </a:rPr>
              <a:t> سوگیری مصاحبه کننده /  مداخله در پاسخ ها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endParaRPr lang="en-US" sz="2800" dirty="0">
              <a:cs typeface="B Yagut" pitchFamily="2" charset="-78"/>
            </a:endParaRPr>
          </a:p>
        </p:txBody>
      </p:sp>
      <p:sp>
        <p:nvSpPr>
          <p:cNvPr id="16391" name="Rectangle 8"/>
          <p:cNvSpPr>
            <a:spLocks noChangeArrowheads="1"/>
          </p:cNvSpPr>
          <p:nvPr/>
        </p:nvSpPr>
        <p:spPr bwMode="auto">
          <a:xfrm>
            <a:off x="4286248" y="214290"/>
            <a:ext cx="362743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fa-IR" sz="4400" b="1" dirty="0">
                <a:cs typeface="B Yagut" pitchFamily="2" charset="-78"/>
              </a:rPr>
              <a:t>معایب مصاحبه</a:t>
            </a:r>
            <a:endParaRPr lang="en-US" sz="4400" b="1" dirty="0">
              <a:cs typeface="B Yagut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6121B8-195B-DDA6-34F3-AFCB70469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6D3DF3-199E-F3F9-EAB8-B71D7C416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7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228600" y="2209800"/>
            <a:ext cx="83820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fa-IR" sz="3200" dirty="0">
                <a:cs typeface="B Yagut" pitchFamily="2" charset="-78"/>
              </a:rPr>
              <a:t>پيمايش (</a:t>
            </a:r>
            <a:r>
              <a:rPr lang="en-US" sz="3200" dirty="0">
                <a:cs typeface="B Yagut" pitchFamily="2" charset="-78"/>
              </a:rPr>
              <a:t> Survey</a:t>
            </a:r>
            <a:r>
              <a:rPr lang="fa-IR" sz="3200" dirty="0">
                <a:cs typeface="B Yagut" pitchFamily="2" charset="-78"/>
              </a:rPr>
              <a:t>)</a:t>
            </a:r>
          </a:p>
          <a:p>
            <a:pPr algn="r" rtl="1">
              <a:spcBef>
                <a:spcPct val="50000"/>
              </a:spcBef>
            </a:pPr>
            <a:r>
              <a:rPr lang="fa-IR" sz="2800" dirty="0">
                <a:cs typeface="B Yagut" pitchFamily="2" charset="-78"/>
              </a:rPr>
              <a:t>جمع آوری اطلاعات با طرح، نقشه و راهنمای عملی جهت توصيف، پيش بينی و تجزيه و تحليل روابط بين متغيرها می باشد.</a:t>
            </a:r>
            <a:endParaRPr lang="en-US" sz="2800" dirty="0">
              <a:cs typeface="B Yagut" pitchFamily="2" charset="-78"/>
            </a:endParaRP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52400" y="4114800"/>
            <a:ext cx="8763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fa-IR" sz="2800" dirty="0">
                <a:cs typeface="B Yagut" pitchFamily="2" charset="-78"/>
              </a:rPr>
              <a:t>پرسشنامه : </a:t>
            </a: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800" dirty="0">
                <a:cs typeface="B Yagut" pitchFamily="2" charset="-78"/>
              </a:rPr>
              <a:t>  نوعی ابزار برای جمع آوری اطلاعت در پيمايش ها می باشد.</a:t>
            </a:r>
            <a:endParaRPr lang="en-US" sz="2800" dirty="0">
              <a:cs typeface="B Yagut" pitchFamily="2" charset="-78"/>
            </a:endParaRPr>
          </a:p>
          <a:p>
            <a:pPr algn="r" rtl="1">
              <a:spcBef>
                <a:spcPct val="50000"/>
              </a:spcBef>
              <a:buFontTx/>
              <a:buChar char="•"/>
            </a:pPr>
            <a:r>
              <a:rPr lang="fa-IR" sz="2800" dirty="0">
                <a:cs typeface="B Yagut" pitchFamily="2" charset="-78"/>
              </a:rPr>
              <a:t> مجموعه سوالاتی است برای سنجش نگرش، باورها و اعتقادات</a:t>
            </a:r>
            <a:r>
              <a:rPr lang="fa-IR" sz="2800" dirty="0">
                <a:solidFill>
                  <a:srgbClr val="FFFFCC"/>
                </a:solidFill>
                <a:cs typeface="B Yagut" pitchFamily="2" charset="-78"/>
              </a:rPr>
              <a:t> </a:t>
            </a:r>
            <a:r>
              <a:rPr lang="fa-IR" sz="2800" dirty="0">
                <a:cs typeface="B Yagut" pitchFamily="2" charset="-78"/>
              </a:rPr>
              <a:t>افراد</a:t>
            </a:r>
            <a:endParaRPr lang="en-US" sz="2800" dirty="0">
              <a:cs typeface="B Yagut" pitchFamily="2" charset="-78"/>
            </a:endParaRPr>
          </a:p>
        </p:txBody>
      </p:sp>
      <p:sp>
        <p:nvSpPr>
          <p:cNvPr id="17412" name="Rectangle 7"/>
          <p:cNvSpPr>
            <a:spLocks noChangeArrowheads="1"/>
          </p:cNvSpPr>
          <p:nvPr/>
        </p:nvSpPr>
        <p:spPr bwMode="auto">
          <a:xfrm>
            <a:off x="5292725" y="476250"/>
            <a:ext cx="310673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fa-IR" sz="4400" b="1" dirty="0">
                <a:cs typeface="B Yagut" pitchFamily="2" charset="-78"/>
              </a:rPr>
              <a:t>پرسشنامه</a:t>
            </a:r>
            <a:endParaRPr lang="en-US" sz="4400" b="1" dirty="0">
              <a:cs typeface="B Yagut" pitchFamily="2" charset="-78"/>
            </a:endParaRPr>
          </a:p>
        </p:txBody>
      </p:sp>
      <p:pic>
        <p:nvPicPr>
          <p:cNvPr id="17414" name="Picture 9" descr="bs00458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54423">
            <a:off x="154404" y="108334"/>
            <a:ext cx="1312862" cy="17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CC69EE3-BA5E-629A-9523-5E1BBF375AC4}"/>
              </a:ext>
            </a:extLst>
          </p:cNvPr>
          <p:cNvSpPr/>
          <p:nvPr/>
        </p:nvSpPr>
        <p:spPr>
          <a:xfrm>
            <a:off x="7236296" y="5924550"/>
            <a:ext cx="15240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92C74A-FF5B-C460-208D-87B5FCB3B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73CA65-4A78-CAF8-7C6E-43111FE0F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785786" y="3071810"/>
            <a:ext cx="7924800" cy="35394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buFont typeface="Arial" pitchFamily="34" charset="0"/>
              <a:buChar char="•"/>
            </a:pPr>
            <a:r>
              <a:rPr lang="fa-IR" sz="3200" dirty="0">
                <a:cs typeface="B Yagut" pitchFamily="2" charset="-78"/>
              </a:rPr>
              <a:t> </a:t>
            </a:r>
            <a:r>
              <a:rPr lang="fa-IR" sz="3200" dirty="0"/>
              <a:t>با استفاده از کاغذ و قلم صورت می گیرد.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/>
              <a:t> هنگامی استفاده می شود که یکسری سئوالات محدود برای پرسیدن وجود داشته باشد.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/>
              <a:t> ابتدا از نظر شفاف و اختصاصی بودن سئوالات بررسی می شود.</a:t>
            </a:r>
          </a:p>
          <a:p>
            <a:pPr algn="r" rtl="1">
              <a:buFont typeface="Arial" pitchFamily="34" charset="0"/>
              <a:buChar char="•"/>
            </a:pPr>
            <a:r>
              <a:rPr lang="fa-IR" sz="3200" dirty="0"/>
              <a:t> برای سنجش آگاهی ، نگرش ، عملکرد و باورها مناسب است</a:t>
            </a:r>
          </a:p>
        </p:txBody>
      </p:sp>
      <p:sp>
        <p:nvSpPr>
          <p:cNvPr id="17412" name="Rectangle 7"/>
          <p:cNvSpPr>
            <a:spLocks noChangeArrowheads="1"/>
          </p:cNvSpPr>
          <p:nvPr/>
        </p:nvSpPr>
        <p:spPr bwMode="auto">
          <a:xfrm>
            <a:off x="2714612" y="1000108"/>
            <a:ext cx="410687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fa-IR" sz="4400" b="1" dirty="0">
                <a:cs typeface="B Yagut" pitchFamily="2" charset="-78"/>
              </a:rPr>
              <a:t>پرسشنامه</a:t>
            </a:r>
            <a:endParaRPr lang="en-US" sz="4400" b="1" dirty="0">
              <a:cs typeface="B Yagut" pitchFamily="2" charset="-78"/>
            </a:endParaRPr>
          </a:p>
        </p:txBody>
      </p:sp>
      <p:pic>
        <p:nvPicPr>
          <p:cNvPr id="17414" name="Picture 9" descr="bs00458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54423">
            <a:off x="154404" y="108334"/>
            <a:ext cx="1312862" cy="17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3852FC-631E-80C8-A25B-73178C8F8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E230B8-9597-5FD3-0C80-67D8FF924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286000"/>
            <a:ext cx="8382000" cy="4319588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algn="r" rtl="1" eaLnBrk="1" hangingPunct="1"/>
            <a:r>
              <a:rPr lang="fa-IR" b="1" dirty="0">
                <a:cs typeface="B Yagut" pitchFamily="2" charset="-78"/>
              </a:rPr>
              <a:t>انواع :</a:t>
            </a:r>
          </a:p>
          <a:p>
            <a:pPr lvl="1" algn="r" rtl="1" eaLnBrk="1" hangingPunct="1"/>
            <a:r>
              <a:rPr lang="fa-IR" b="1" dirty="0">
                <a:cs typeface="B Yagut" pitchFamily="2" charset="-78"/>
              </a:rPr>
              <a:t>سئوالات باز</a:t>
            </a:r>
          </a:p>
          <a:p>
            <a:pPr lvl="3" algn="r" rtl="1" eaLnBrk="1" hangingPunct="1"/>
            <a:r>
              <a:rPr lang="fa-IR" b="1" dirty="0">
                <a:cs typeface="B Yagut" pitchFamily="2" charset="-78"/>
              </a:rPr>
              <a:t>موضوعاتی که پژوهشگر درباره آنها اطلاع زیادی ندارد</a:t>
            </a:r>
          </a:p>
          <a:p>
            <a:pPr lvl="3" algn="r" rtl="1" eaLnBrk="1" hangingPunct="1"/>
            <a:r>
              <a:rPr lang="fa-IR" b="1" dirty="0">
                <a:cs typeface="B Yagut" pitchFamily="2" charset="-78"/>
              </a:rPr>
              <a:t>بررسی عقاید، نگرشها و پیشنهادات پاسخ دهندگان</a:t>
            </a:r>
          </a:p>
          <a:p>
            <a:pPr lvl="3" algn="r" rtl="1" eaLnBrk="1" hangingPunct="1"/>
            <a:r>
              <a:rPr lang="fa-IR" b="1" dirty="0">
                <a:cs typeface="B Yagut" pitchFamily="2" charset="-78"/>
              </a:rPr>
              <a:t>موضوعات حساس</a:t>
            </a:r>
          </a:p>
          <a:p>
            <a:pPr lvl="1" algn="r" rtl="1" eaLnBrk="1" hangingPunct="1"/>
            <a:r>
              <a:rPr lang="fa-IR" b="1" dirty="0">
                <a:cs typeface="B Yagut" pitchFamily="2" charset="-78"/>
              </a:rPr>
              <a:t>سئوالات بسته</a:t>
            </a:r>
          </a:p>
          <a:p>
            <a:pPr lvl="3" algn="r" rtl="1" eaLnBrk="1" hangingPunct="1"/>
            <a:r>
              <a:rPr lang="fa-IR" b="1" dirty="0">
                <a:cs typeface="B Yagut" pitchFamily="2" charset="-78"/>
              </a:rPr>
              <a:t>در مواردی که دامنه پاسخهای احتمالی محدود باشد</a:t>
            </a:r>
          </a:p>
          <a:p>
            <a:pPr lvl="3" algn="r" rtl="1" eaLnBrk="1" hangingPunct="1"/>
            <a:r>
              <a:rPr lang="fa-IR" b="1" dirty="0">
                <a:cs typeface="B Yagut" pitchFamily="2" charset="-78"/>
              </a:rPr>
              <a:t>در مواردی که پژوهشگر تنها به بعضی از جنبه های خاص موضوعی علاقه دارد</a:t>
            </a:r>
          </a:p>
          <a:p>
            <a:pPr lvl="3" algn="r" rtl="1" eaLnBrk="1" hangingPunct="1"/>
            <a:r>
              <a:rPr lang="fa-IR" b="1" dirty="0">
                <a:cs typeface="B Yagut" pitchFamily="2" charset="-78"/>
              </a:rPr>
              <a:t>پاسخ ها بصورت مشخص ( با درنظر گرفتن احتمالات گوناگون) یا با استفاده از مقیاس ها بیان می شوند</a:t>
            </a:r>
          </a:p>
        </p:txBody>
      </p:sp>
      <p:pic>
        <p:nvPicPr>
          <p:cNvPr id="2" name="Picture 4" descr="bs00458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54423">
            <a:off x="154403" y="108334"/>
            <a:ext cx="1312862" cy="17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5292725" y="476250"/>
            <a:ext cx="310673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fa-IR" sz="4400" b="1" dirty="0">
                <a:cs typeface="B Yagut" pitchFamily="2" charset="-78"/>
              </a:rPr>
              <a:t>پرسشنامه</a:t>
            </a:r>
            <a:endParaRPr lang="en-US" sz="4400" b="1" dirty="0">
              <a:cs typeface="B Yagut" pitchFamily="2" charset="-78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EACEBD-DCC6-D2A0-E307-B483CE7A0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6D6744-93E5-A409-1725-3DD19364B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3" name="Group 12"/>
          <p:cNvGrpSpPr>
            <a:grpSpLocks noGrp="1"/>
          </p:cNvGrpSpPr>
          <p:nvPr/>
        </p:nvGrpSpPr>
        <p:grpSpPr bwMode="auto">
          <a:xfrm>
            <a:off x="533400" y="0"/>
            <a:ext cx="8153400" cy="6126163"/>
            <a:chOff x="204" y="0"/>
            <a:chExt cx="5352" cy="4320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4" y="0"/>
              <a:ext cx="5352" cy="432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</p:pic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2744" y="754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2744" y="1207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2744" y="1661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2744" y="2115"/>
              <a:ext cx="0" cy="31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2744" y="2704"/>
              <a:ext cx="0" cy="31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2744" y="3249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2744" y="3702"/>
              <a:ext cx="0" cy="227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3500430" y="2643182"/>
            <a:ext cx="1828800" cy="4572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06269E-5140-8E13-5C74-1A17114A1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91C00C4-EBD7-F6AA-7638-2555EFAE12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Yagut" pitchFamily="2" charset="-78"/>
              </a:rPr>
              <a:t>پرسشنامه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981200"/>
            <a:ext cx="8458200" cy="469586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r" rtl="1">
              <a:lnSpc>
                <a:spcPct val="80000"/>
              </a:lnSpc>
            </a:pPr>
            <a:r>
              <a:rPr lang="fa-IR" sz="2400" b="1" dirty="0">
                <a:cs typeface="B Yagut" pitchFamily="2" charset="-78"/>
              </a:rPr>
              <a:t>مثال پرسشنامه با سئوال باز:</a:t>
            </a:r>
          </a:p>
          <a:p>
            <a:pPr lvl="1" algn="r" rtl="1">
              <a:lnSpc>
                <a:spcPct val="80000"/>
              </a:lnSpc>
            </a:pPr>
            <a:r>
              <a:rPr lang="fa-IR" sz="2200" dirty="0">
                <a:cs typeface="B Yagut" pitchFamily="2" charset="-78"/>
              </a:rPr>
              <a:t>به نظر شما وضعیت آموزش پزشکی در دانشگاه های علوم پزشکی چگونه است؟ </a:t>
            </a:r>
          </a:p>
          <a:p>
            <a:pPr lvl="1" algn="r" rtl="1">
              <a:lnSpc>
                <a:spcPct val="80000"/>
              </a:lnSpc>
              <a:buNone/>
            </a:pPr>
            <a:endParaRPr lang="fa-IR" sz="1600" dirty="0">
              <a:cs typeface="B Yagut" pitchFamily="2" charset="-78"/>
            </a:endParaRPr>
          </a:p>
          <a:p>
            <a:pPr lvl="1" algn="r" rtl="1">
              <a:lnSpc>
                <a:spcPct val="80000"/>
              </a:lnSpc>
              <a:buNone/>
            </a:pPr>
            <a:endParaRPr lang="fa-IR" sz="1600" dirty="0">
              <a:cs typeface="B Yagut" pitchFamily="2" charset="-78"/>
            </a:endParaRPr>
          </a:p>
          <a:p>
            <a:pPr algn="r" rtl="1">
              <a:lnSpc>
                <a:spcPct val="80000"/>
              </a:lnSpc>
            </a:pPr>
            <a:r>
              <a:rPr lang="fa-IR" sz="2400" b="1" dirty="0">
                <a:cs typeface="B Yagut" pitchFamily="2" charset="-78"/>
              </a:rPr>
              <a:t>مثال پرسشنامه با سئوال بسته:</a:t>
            </a:r>
          </a:p>
          <a:p>
            <a:pPr lvl="1" algn="r" rtl="1">
              <a:lnSpc>
                <a:spcPct val="80000"/>
              </a:lnSpc>
            </a:pPr>
            <a:r>
              <a:rPr lang="fa-IR" sz="2400" dirty="0">
                <a:cs typeface="B Yagut" pitchFamily="2" charset="-78"/>
              </a:rPr>
              <a:t>حداکثر سالی چند مرتبه می توان خون اهدا نمود؟ </a:t>
            </a:r>
          </a:p>
          <a:p>
            <a:pPr lvl="1" algn="r" rtl="1">
              <a:lnSpc>
                <a:spcPct val="80000"/>
              </a:lnSpc>
              <a:buNone/>
            </a:pPr>
            <a:r>
              <a:rPr lang="fa-IR" sz="2200" dirty="0">
                <a:cs typeface="B Yagut" pitchFamily="2" charset="-78"/>
                <a:sym typeface="Wingdings"/>
              </a:rPr>
              <a:t> 2 مرتبه      3 مرتبه    4 مرتبه      5 مرتبه       نمی دانم </a:t>
            </a:r>
            <a:endParaRPr lang="fa-IR" sz="2200" dirty="0">
              <a:cs typeface="B Yagut" pitchFamily="2" charset="-78"/>
            </a:endParaRPr>
          </a:p>
          <a:p>
            <a:pPr lvl="1" algn="r" rtl="1">
              <a:lnSpc>
                <a:spcPct val="80000"/>
              </a:lnSpc>
              <a:buNone/>
            </a:pPr>
            <a:endParaRPr lang="fa-IR" sz="1400" dirty="0">
              <a:cs typeface="B Yagut" pitchFamily="2" charset="-78"/>
            </a:endParaRPr>
          </a:p>
          <a:p>
            <a:pPr lvl="1" algn="r" rtl="1">
              <a:lnSpc>
                <a:spcPct val="80000"/>
              </a:lnSpc>
              <a:buNone/>
            </a:pPr>
            <a:endParaRPr lang="fa-IR" sz="1400" dirty="0">
              <a:cs typeface="B Yagut" pitchFamily="2" charset="-78"/>
            </a:endParaRPr>
          </a:p>
          <a:p>
            <a:pPr lvl="1" algn="r" rtl="1">
              <a:lnSpc>
                <a:spcPct val="80000"/>
              </a:lnSpc>
            </a:pPr>
            <a:r>
              <a:rPr lang="fa-IR" sz="2200" dirty="0">
                <a:cs typeface="B Yagut" pitchFamily="2" charset="-78"/>
              </a:rPr>
              <a:t>اهداء خون به افراد یک کار اخلاقی می باشد.</a:t>
            </a:r>
          </a:p>
          <a:p>
            <a:pPr lvl="1" algn="r" rtl="1">
              <a:lnSpc>
                <a:spcPct val="80000"/>
              </a:lnSpc>
              <a:buNone/>
            </a:pPr>
            <a:r>
              <a:rPr lang="fa-IR" sz="2200" dirty="0">
                <a:cs typeface="B Yagut" pitchFamily="2" charset="-78"/>
                <a:sym typeface="Wingdings"/>
              </a:rPr>
              <a:t> کاملاً موافق        موافق       بی نظر         مخالف          کاملاً مخالف          </a:t>
            </a:r>
            <a:endParaRPr lang="fa-IR" sz="2200" dirty="0">
              <a:cs typeface="B Yagut" pitchFamily="2" charset="-78"/>
            </a:endParaRPr>
          </a:p>
          <a:p>
            <a:pPr lvl="1" algn="r" rtl="1">
              <a:lnSpc>
                <a:spcPct val="80000"/>
              </a:lnSpc>
              <a:buNone/>
            </a:pPr>
            <a:endParaRPr lang="fa-IR" sz="2200" dirty="0">
              <a:cs typeface="B Yagut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7854B3-04AF-FA87-B0DA-935593D4F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8635CD-4ABA-A7BF-FA13-67E896599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ransition advTm="6590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cs typeface="B Yagut" pitchFamily="2" charset="-78"/>
              </a:rPr>
              <a:t>پرسشنامه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828800"/>
            <a:ext cx="8177242" cy="481491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r" rtl="1">
              <a:lnSpc>
                <a:spcPct val="80000"/>
              </a:lnSpc>
            </a:pPr>
            <a:r>
              <a:rPr lang="fa-IR" sz="2400" b="1" dirty="0">
                <a:cs typeface="B Yagut" pitchFamily="2" charset="-78"/>
              </a:rPr>
              <a:t>مزاياي پرسشنامه</a:t>
            </a:r>
          </a:p>
          <a:p>
            <a:pPr lvl="1" algn="r" rtl="1">
              <a:lnSpc>
                <a:spcPct val="80000"/>
              </a:lnSpc>
            </a:pPr>
            <a:r>
              <a:rPr lang="fa-IR" sz="2200" dirty="0">
                <a:cs typeface="B Yagut" pitchFamily="2" charset="-78"/>
              </a:rPr>
              <a:t>سرعت</a:t>
            </a:r>
          </a:p>
          <a:p>
            <a:pPr lvl="1" algn="r" rtl="1">
              <a:lnSpc>
                <a:spcPct val="80000"/>
              </a:lnSpc>
            </a:pPr>
            <a:r>
              <a:rPr lang="fa-IR" sz="2200" dirty="0">
                <a:cs typeface="B Yagut" pitchFamily="2" charset="-78"/>
              </a:rPr>
              <a:t>ارزان بودن</a:t>
            </a:r>
          </a:p>
          <a:p>
            <a:pPr lvl="1" algn="r" rtl="1">
              <a:lnSpc>
                <a:spcPct val="80000"/>
              </a:lnSpc>
            </a:pPr>
            <a:r>
              <a:rPr lang="fa-IR" sz="2200" dirty="0">
                <a:cs typeface="B Yagut" pitchFamily="2" charset="-78"/>
              </a:rPr>
              <a:t>وسعت اطلاعات جمع آوري شده</a:t>
            </a:r>
          </a:p>
          <a:p>
            <a:pPr lvl="1" algn="r" rtl="1">
              <a:lnSpc>
                <a:spcPct val="80000"/>
              </a:lnSpc>
            </a:pPr>
            <a:endParaRPr lang="fa-IR" sz="1600" dirty="0">
              <a:cs typeface="B Yagut" pitchFamily="2" charset="-78"/>
            </a:endParaRPr>
          </a:p>
          <a:p>
            <a:pPr algn="r" rtl="1">
              <a:lnSpc>
                <a:spcPct val="80000"/>
              </a:lnSpc>
            </a:pPr>
            <a:r>
              <a:rPr lang="fa-IR" sz="2400" b="1" dirty="0">
                <a:cs typeface="B Yagut" pitchFamily="2" charset="-78"/>
              </a:rPr>
              <a:t>معايب پرسشنامه</a:t>
            </a:r>
          </a:p>
          <a:p>
            <a:pPr lvl="1" algn="r" rtl="1">
              <a:lnSpc>
                <a:spcPct val="80000"/>
              </a:lnSpc>
            </a:pPr>
            <a:r>
              <a:rPr lang="fa-IR" sz="2200" dirty="0">
                <a:cs typeface="B Yagut" pitchFamily="2" charset="-78"/>
              </a:rPr>
              <a:t>افراد بي سواد</a:t>
            </a:r>
          </a:p>
          <a:p>
            <a:pPr lvl="1" algn="r" rtl="1">
              <a:lnSpc>
                <a:spcPct val="80000"/>
              </a:lnSpc>
            </a:pPr>
            <a:r>
              <a:rPr lang="fa-IR" sz="2200" dirty="0">
                <a:cs typeface="B Yagut" pitchFamily="2" charset="-78"/>
              </a:rPr>
              <a:t>پرشدن توسط ديگران</a:t>
            </a:r>
          </a:p>
          <a:p>
            <a:pPr lvl="1" algn="r" rtl="1">
              <a:lnSpc>
                <a:spcPct val="80000"/>
              </a:lnSpc>
            </a:pPr>
            <a:endParaRPr lang="fa-IR" sz="1400" dirty="0">
              <a:cs typeface="B Yagut" pitchFamily="2" charset="-78"/>
            </a:endParaRPr>
          </a:p>
          <a:p>
            <a:pPr algn="r" rtl="1">
              <a:lnSpc>
                <a:spcPct val="80000"/>
              </a:lnSpc>
            </a:pPr>
            <a:r>
              <a:rPr lang="fa-IR" sz="2400" b="1" dirty="0">
                <a:cs typeface="B Yagut" pitchFamily="2" charset="-78"/>
              </a:rPr>
              <a:t>شيوه پر نمودن پرسشنامه</a:t>
            </a:r>
          </a:p>
          <a:p>
            <a:pPr lvl="1" algn="r" rtl="1">
              <a:lnSpc>
                <a:spcPct val="80000"/>
              </a:lnSpc>
            </a:pPr>
            <a:r>
              <a:rPr lang="fa-IR" sz="2200" dirty="0">
                <a:cs typeface="B Yagut" pitchFamily="2" charset="-78"/>
              </a:rPr>
              <a:t>پستي</a:t>
            </a:r>
          </a:p>
          <a:p>
            <a:pPr lvl="1" algn="r" rtl="1">
              <a:lnSpc>
                <a:spcPct val="80000"/>
              </a:lnSpc>
            </a:pPr>
            <a:r>
              <a:rPr lang="fa-IR" sz="2200" dirty="0">
                <a:cs typeface="B Yagut" pitchFamily="2" charset="-78"/>
              </a:rPr>
              <a:t>حضوري</a:t>
            </a:r>
          </a:p>
          <a:p>
            <a:pPr lvl="1" algn="r" rtl="1">
              <a:lnSpc>
                <a:spcPct val="80000"/>
              </a:lnSpc>
            </a:pPr>
            <a:r>
              <a:rPr lang="fa-IR" sz="2200" dirty="0">
                <a:cs typeface="B Yagut" pitchFamily="2" charset="-78"/>
              </a:rPr>
              <a:t>اينترنتي</a:t>
            </a:r>
          </a:p>
          <a:p>
            <a:pPr lvl="1" algn="r" rtl="1">
              <a:lnSpc>
                <a:spcPct val="80000"/>
              </a:lnSpc>
            </a:pPr>
            <a:r>
              <a:rPr lang="fa-IR" sz="2200" dirty="0">
                <a:cs typeface="B Yagut" pitchFamily="2" charset="-78"/>
              </a:rPr>
              <a:t>خود ايفا بودن يا نبودن پرسشنامه</a:t>
            </a:r>
            <a:endParaRPr lang="en-US" sz="2200" dirty="0">
              <a:cs typeface="B Yagut" pitchFamily="2" charset="-78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599728" y="6538912"/>
            <a:ext cx="2743200" cy="381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a-IR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برگرفته از اسلایدهای دکتر حقدوست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a-IR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B7C2E6-D7E4-93DB-8BE3-98670C09E5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123057"/>
            <a:ext cx="2133600" cy="365125"/>
          </a:xfrm>
        </p:spPr>
        <p:txBody>
          <a:bodyPr/>
          <a:lstStyle/>
          <a:p>
            <a:r>
              <a:rPr lang="en-US"/>
              <a:t>1403/04/12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5B142F-3713-1E77-E483-3D2F3D76B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ransition advTm="65904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dirty="0">
                <a:cs typeface="B Yagut" pitchFamily="2" charset="-78"/>
              </a:rPr>
              <a:t>اعتبار و پایایی پرسشنامه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0" y="2590800"/>
            <a:ext cx="88392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r" rtl="1">
              <a:spcBef>
                <a:spcPct val="50000"/>
              </a:spcBef>
            </a:pPr>
            <a:r>
              <a:rPr lang="fa-IR" sz="2800" b="1" dirty="0">
                <a:solidFill>
                  <a:srgbClr val="7030A0"/>
                </a:solidFill>
                <a:cs typeface="B Yagut" pitchFamily="2" charset="-78"/>
              </a:rPr>
              <a:t>اعتبار(</a:t>
            </a:r>
            <a:r>
              <a:rPr lang="en-US" sz="2800" b="1" dirty="0">
                <a:solidFill>
                  <a:srgbClr val="7030A0"/>
                </a:solidFill>
                <a:cs typeface="B Yagut" pitchFamily="2" charset="-78"/>
              </a:rPr>
              <a:t>Validity</a:t>
            </a:r>
            <a:r>
              <a:rPr lang="fa-IR" sz="2800" b="1" dirty="0">
                <a:solidFill>
                  <a:srgbClr val="7030A0"/>
                </a:solidFill>
                <a:cs typeface="B Yagut" pitchFamily="2" charset="-78"/>
              </a:rPr>
              <a:t>) : </a:t>
            </a:r>
            <a:r>
              <a:rPr lang="fa-IR" sz="2800" dirty="0">
                <a:cs typeface="B Yagut" pitchFamily="2" charset="-78"/>
              </a:rPr>
              <a:t>میزان صحت اطلاعات بدست آمده را نشان می دهد.</a:t>
            </a:r>
          </a:p>
          <a:p>
            <a:pPr marL="342900" indent="-342900" algn="r" rtl="1">
              <a:spcBef>
                <a:spcPct val="50000"/>
              </a:spcBef>
              <a:buFontTx/>
              <a:buAutoNum type="arabicPeriod"/>
            </a:pPr>
            <a:r>
              <a:rPr lang="fa-IR" sz="2800" dirty="0">
                <a:cs typeface="B Yagut" pitchFamily="2" charset="-78"/>
              </a:rPr>
              <a:t>همه پاسخگويان برداشت يکسانی از سوالات داشته باشند</a:t>
            </a:r>
          </a:p>
          <a:p>
            <a:pPr marL="342900" indent="-342900" algn="r" rtl="1">
              <a:spcBef>
                <a:spcPct val="50000"/>
              </a:spcBef>
              <a:buFontTx/>
              <a:buAutoNum type="arabicPeriod"/>
            </a:pPr>
            <a:r>
              <a:rPr lang="fa-IR" sz="2800" dirty="0">
                <a:cs typeface="B Yagut" pitchFamily="2" charset="-78"/>
              </a:rPr>
              <a:t>برداشت آنها منطبق با برداشت طراح سوالات باشد</a:t>
            </a:r>
            <a:endParaRPr lang="en-US" sz="2800" dirty="0">
              <a:cs typeface="B Yagut" pitchFamily="2" charset="-78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500034" y="5000636"/>
            <a:ext cx="8229600" cy="1600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rtl="1">
              <a:spcBef>
                <a:spcPct val="50000"/>
              </a:spcBef>
            </a:pPr>
            <a:r>
              <a:rPr lang="fa-IR" sz="2800" b="1" dirty="0">
                <a:solidFill>
                  <a:srgbClr val="7030A0"/>
                </a:solidFill>
                <a:cs typeface="B Yagut" pitchFamily="2" charset="-78"/>
              </a:rPr>
              <a:t>پايايي (</a:t>
            </a:r>
            <a:r>
              <a:rPr lang="en-US" sz="2800" b="1" dirty="0">
                <a:solidFill>
                  <a:srgbClr val="7030A0"/>
                </a:solidFill>
                <a:cs typeface="B Yagut" pitchFamily="2" charset="-78"/>
              </a:rPr>
              <a:t>Reliability</a:t>
            </a:r>
            <a:r>
              <a:rPr lang="fa-IR" sz="2800" b="1" dirty="0">
                <a:solidFill>
                  <a:srgbClr val="7030A0"/>
                </a:solidFill>
                <a:cs typeface="B Yagut" pitchFamily="2" charset="-78"/>
              </a:rPr>
              <a:t>) : </a:t>
            </a:r>
            <a:r>
              <a:rPr lang="fa-IR" sz="2800" dirty="0">
                <a:cs typeface="B Yagut" pitchFamily="2" charset="-78"/>
              </a:rPr>
              <a:t>میزان ثبات در پاسخ ها را نشان می دهد.</a:t>
            </a:r>
          </a:p>
          <a:p>
            <a:pPr algn="r" rtl="1">
              <a:spcBef>
                <a:spcPct val="50000"/>
              </a:spcBef>
            </a:pPr>
            <a:r>
              <a:rPr lang="fa-IR" sz="2800" dirty="0">
                <a:cs typeface="B Yagut" pitchFamily="2" charset="-78"/>
              </a:rPr>
              <a:t>اگر پاسخگو در فواصل مکرر به اين سوالات پاسخ دهد، جواب های او با يکديگر مطابقت داشته باشد.</a:t>
            </a:r>
            <a:endParaRPr lang="en-US" sz="2800" dirty="0">
              <a:cs typeface="B Yagut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3400" y="1752600"/>
            <a:ext cx="7772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fa-IR" sz="2800" b="1" dirty="0">
                <a:solidFill>
                  <a:schemeClr val="accent2">
                    <a:lumMod val="75000"/>
                  </a:schemeClr>
                </a:solidFill>
                <a:cs typeface="B Yagut" pitchFamily="2" charset="-78"/>
              </a:rPr>
              <a:t>به عنوان يك اصل كلي هيچ اندازه گيري خالي از خطا نيست.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E0EC58-8B06-C495-97D2-347311B90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A48B76-4FCB-C0D7-209E-3FA4E98D1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590800" y="533400"/>
            <a:ext cx="5554663" cy="1371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fa-IR" b="1" dirty="0">
                <a:cs typeface="B Yagut" pitchFamily="2" charset="-78"/>
              </a:rPr>
              <a:t>اسناد و داده های در دسترس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09800"/>
            <a:ext cx="8229600" cy="4362472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r" rtl="1" eaLnBrk="1" hangingPunct="1">
              <a:lnSpc>
                <a:spcPct val="90000"/>
              </a:lnSpc>
            </a:pPr>
            <a:r>
              <a:rPr lang="fa-IR" dirty="0">
                <a:cs typeface="B Yagut" pitchFamily="2" charset="-78"/>
              </a:rPr>
              <a:t>استفاده از داده هایی که قبلاً جمع آوری شده اند</a:t>
            </a:r>
            <a:r>
              <a:rPr lang="en-US" dirty="0">
                <a:cs typeface="B Yagut" pitchFamily="2" charset="-78"/>
              </a:rPr>
              <a:t> </a:t>
            </a:r>
          </a:p>
          <a:p>
            <a:pPr lvl="1" algn="r" rtl="1" eaLnBrk="1" hangingPunct="1">
              <a:lnSpc>
                <a:spcPct val="90000"/>
              </a:lnSpc>
            </a:pPr>
            <a:r>
              <a:rPr lang="fa-IR" dirty="0">
                <a:cs typeface="B Yagut" pitchFamily="2" charset="-78"/>
              </a:rPr>
              <a:t>مدارک بیمارستانی</a:t>
            </a:r>
          </a:p>
          <a:p>
            <a:pPr lvl="1" algn="r" rtl="1" eaLnBrk="1" hangingPunct="1">
              <a:lnSpc>
                <a:spcPct val="90000"/>
              </a:lnSpc>
            </a:pPr>
            <a:r>
              <a:rPr lang="fa-IR" dirty="0">
                <a:cs typeface="B Yagut" pitchFamily="2" charset="-78"/>
              </a:rPr>
              <a:t>مستندات تاریخی</a:t>
            </a:r>
          </a:p>
          <a:p>
            <a:pPr lvl="1" algn="r" rtl="1" eaLnBrk="1" hangingPunct="1">
              <a:lnSpc>
                <a:spcPct val="90000"/>
              </a:lnSpc>
            </a:pPr>
            <a:r>
              <a:rPr lang="fa-IR" dirty="0">
                <a:cs typeface="B Yagut" pitchFamily="2" charset="-78"/>
              </a:rPr>
              <a:t>نوارهای ویدئو</a:t>
            </a:r>
          </a:p>
          <a:p>
            <a:pPr lvl="1" algn="r" rtl="1" eaLnBrk="1" hangingPunct="1">
              <a:lnSpc>
                <a:spcPct val="90000"/>
              </a:lnSpc>
            </a:pPr>
            <a:r>
              <a:rPr lang="fa-IR" dirty="0">
                <a:cs typeface="B Yagut" pitchFamily="2" charset="-78"/>
              </a:rPr>
              <a:t>فایل های کامپیوتری </a:t>
            </a:r>
            <a:endParaRPr lang="en-US" dirty="0">
              <a:cs typeface="B Yagut" pitchFamily="2" charset="-78"/>
            </a:endParaRPr>
          </a:p>
          <a:p>
            <a:pPr algn="r" rtl="1" eaLnBrk="1" hangingPunct="1">
              <a:lnSpc>
                <a:spcPct val="90000"/>
              </a:lnSpc>
            </a:pPr>
            <a:r>
              <a:rPr lang="fa-IR" dirty="0">
                <a:cs typeface="B Yagut" pitchFamily="2" charset="-78"/>
              </a:rPr>
              <a:t>داده ها ممکن است از ابتدا به منظور انجام تحقیق جمع آوری شده باشند یا اینکه چنین قصدی نبوده است</a:t>
            </a:r>
          </a:p>
          <a:p>
            <a:pPr algn="r" rtl="1" eaLnBrk="1" hangingPunct="1">
              <a:lnSpc>
                <a:spcPct val="90000"/>
              </a:lnSpc>
            </a:pPr>
            <a:r>
              <a:rPr lang="fa-IR" dirty="0">
                <a:cs typeface="B Yagut" pitchFamily="2" charset="-78"/>
              </a:rPr>
              <a:t>ممکن است نیاز به خلا صه نمودن داده ها باشد</a:t>
            </a:r>
            <a:endParaRPr lang="en-US" dirty="0">
              <a:cs typeface="B Yagut" pitchFamily="2" charset="-78"/>
            </a:endParaRPr>
          </a:p>
        </p:txBody>
      </p:sp>
      <p:pic>
        <p:nvPicPr>
          <p:cNvPr id="22532" name="Picture 4" descr="bd07106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92325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809251-476C-A83D-A758-DB0C286AD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E76B75-D5CF-A852-8B5E-1AA352AC4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5400" b="1" dirty="0">
                <a:cs typeface="B Badr" pitchFamily="2" charset="-78"/>
              </a:rPr>
              <a:t>خسته نباشید.</a:t>
            </a:r>
            <a:endParaRPr lang="en-US" sz="5400" b="1" dirty="0">
              <a:cs typeface="B Badr" pitchFamily="2" charset="-78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1143000"/>
            <a:ext cx="357187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936BEA-362F-AC21-76E5-265E20D6F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401A4C-B663-A5D7-7252-25321A09F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828800" y="152400"/>
            <a:ext cx="5627687" cy="1371600"/>
          </a:xfrm>
        </p:spPr>
        <p:txBody>
          <a:bodyPr/>
          <a:lstStyle/>
          <a:p>
            <a:pPr eaLnBrk="1" hangingPunct="1"/>
            <a:r>
              <a:rPr lang="fa-IR" b="1" dirty="0">
                <a:cs typeface="B Yagut" pitchFamily="2" charset="-78"/>
              </a:rPr>
              <a:t>جمع آوری داده ها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54037" y="1700808"/>
            <a:ext cx="8177212" cy="1219200"/>
          </a:xfrm>
        </p:spPr>
        <p:txBody>
          <a:bodyPr>
            <a:normAutofit fontScale="92500"/>
          </a:bodyPr>
          <a:lstStyle/>
          <a:p>
            <a:pPr algn="r" rtl="1"/>
            <a:r>
              <a:rPr lang="fa-IR" dirty="0">
                <a:cs typeface="B Yagut" pitchFamily="2" charset="-78"/>
              </a:rPr>
              <a:t>بعد از شناختن دقیق متغیرها و تعریف عملیاتی از متغیرها باید به دقت شیوه جمع آوری اطلاعات را شرح داد</a:t>
            </a:r>
            <a:r>
              <a:rPr lang="fa-IR" sz="4400" dirty="0">
                <a:cs typeface="B Yagut" pitchFamily="2" charset="-78"/>
              </a:rPr>
              <a:t> </a:t>
            </a:r>
            <a:endParaRPr lang="en-US" sz="4400" dirty="0">
              <a:cs typeface="B Yagut" pitchFamily="2" charset="-78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09600" y="3505200"/>
            <a:ext cx="8177212" cy="33528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 algn="r" rtl="1">
              <a:spcBef>
                <a:spcPct val="20000"/>
              </a:spcBef>
              <a:buFont typeface="Arial" pitchFamily="34" charset="0"/>
              <a:buChar char="•"/>
            </a:pPr>
            <a:r>
              <a:rPr lang="fa-IR" sz="2800" dirty="0">
                <a:cs typeface="B Yagut" pitchFamily="2" charset="-78"/>
              </a:rPr>
              <a:t>درجمع آوري اطلاعات بايد سعی شود:</a:t>
            </a:r>
          </a:p>
          <a:p>
            <a:pPr lvl="2" algn="r" rtl="1">
              <a:buFont typeface="Arial" pitchFamily="34" charset="0"/>
              <a:buChar char="•"/>
            </a:pPr>
            <a:r>
              <a:rPr lang="fa-IR" sz="2800" dirty="0">
                <a:cs typeface="B Yagut" pitchFamily="2" charset="-78"/>
              </a:rPr>
              <a:t> دقيقترين اطلاعات مورد نياز ثبت شود</a:t>
            </a:r>
          </a:p>
          <a:p>
            <a:pPr lvl="2" algn="r" rtl="1">
              <a:buFont typeface="Arial" pitchFamily="34" charset="0"/>
              <a:buChar char="•"/>
            </a:pPr>
            <a:r>
              <a:rPr lang="fa-IR" sz="2800" dirty="0">
                <a:cs typeface="B Yagut" pitchFamily="2" charset="-78"/>
              </a:rPr>
              <a:t> سريعترين روش ممكن به اطلاعات مورد نیاز دست یافت </a:t>
            </a:r>
          </a:p>
          <a:p>
            <a:pPr lvl="2" algn="r" rtl="1">
              <a:buFont typeface="Arial" pitchFamily="34" charset="0"/>
              <a:buChar char="•"/>
            </a:pPr>
            <a:r>
              <a:rPr lang="fa-IR" sz="2800" dirty="0">
                <a:cs typeface="B Yagut" pitchFamily="2" charset="-78"/>
              </a:rPr>
              <a:t> اطلاعات را به ارزانترين روش ممكن جمع آوری کرد</a:t>
            </a:r>
          </a:p>
          <a:p>
            <a:pPr lvl="2" algn="r" rtl="1">
              <a:buFont typeface="Arial" pitchFamily="34" charset="0"/>
              <a:buChar char="•"/>
            </a:pPr>
            <a:r>
              <a:rPr lang="fa-IR" sz="2800" dirty="0">
                <a:cs typeface="B Yagut" pitchFamily="2" charset="-78"/>
              </a:rPr>
              <a:t> اطلاعات به معتبرترين روش ممكن جمع آوری شود</a:t>
            </a:r>
            <a:endParaRPr lang="en-US" sz="2800" dirty="0">
              <a:cs typeface="B Yagut" pitchFamily="2" charset="-78"/>
            </a:endParaRPr>
          </a:p>
          <a:p>
            <a:pPr marL="342900" lvl="0" indent="-342900" algn="r" rtl="1">
              <a:spcBef>
                <a:spcPct val="20000"/>
              </a:spcBef>
              <a:buFont typeface="Arial" pitchFamily="34" charset="0"/>
              <a:buChar char="•"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Yagut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6488668"/>
            <a:ext cx="26404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برگرفته از اسلاید های آقای دکتر حقدوست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EB4554-4643-EFD6-B192-B86B17C77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D90E60-78C8-C1C2-96ED-587E78CDC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 bldLvl="3"/>
      <p:bldP spid="4" grpId="0" build="p" bldLvl="3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313" y="404813"/>
            <a:ext cx="5627687" cy="1371600"/>
          </a:xfrm>
        </p:spPr>
        <p:txBody>
          <a:bodyPr/>
          <a:lstStyle/>
          <a:p>
            <a:pPr eaLnBrk="1" hangingPunct="1"/>
            <a:r>
              <a:rPr lang="fa-IR" b="1">
                <a:cs typeface="B Yagut" pitchFamily="2" charset="-78"/>
              </a:rPr>
              <a:t>روشهای جمع آوری داده ها</a:t>
            </a:r>
            <a:endParaRPr lang="en-US" b="1">
              <a:cs typeface="B Yagut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0"/>
            <a:ext cx="8258204" cy="4357710"/>
          </a:xfrm>
          <a:solidFill>
            <a:schemeClr val="bg1"/>
          </a:solidFill>
        </p:spPr>
        <p:txBody>
          <a:bodyPr/>
          <a:lstStyle/>
          <a:p>
            <a:pPr algn="r" rtl="1" eaLnBrk="1" hangingPunct="1"/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  <a:cs typeface="B Yagut" pitchFamily="2" charset="-78"/>
              </a:rPr>
              <a:t>جمع آوری مرتب اطلاعات لازم در مورد موضوع مورد پژوهش (جمعیت، اشیاء و پدیده های خاص) و شرایط و محیط مربوط به آن</a:t>
            </a:r>
          </a:p>
          <a:p>
            <a:pPr lvl="1" algn="r" rtl="1">
              <a:buClr>
                <a:schemeClr val="tx2">
                  <a:lumMod val="75000"/>
                </a:schemeClr>
              </a:buClr>
            </a:pPr>
            <a:r>
              <a:rPr lang="fa-IR" sz="3600" dirty="0">
                <a:solidFill>
                  <a:schemeClr val="tx1">
                    <a:lumMod val="65000"/>
                    <a:lumOff val="35000"/>
                  </a:schemeClr>
                </a:solidFill>
                <a:cs typeface="B Yagut" pitchFamily="2" charset="-78"/>
              </a:rPr>
              <a:t>  اولیه</a:t>
            </a:r>
          </a:p>
          <a:p>
            <a:pPr lvl="1" algn="r" rtl="1">
              <a:buClr>
                <a:schemeClr val="tx2">
                  <a:lumMod val="75000"/>
                </a:schemeClr>
              </a:buClr>
            </a:pPr>
            <a:r>
              <a:rPr lang="fa-IR" sz="3600" dirty="0">
                <a:solidFill>
                  <a:schemeClr val="tx1">
                    <a:lumMod val="65000"/>
                    <a:lumOff val="35000"/>
                  </a:schemeClr>
                </a:solidFill>
                <a:cs typeface="B Yagut" pitchFamily="2" charset="-78"/>
              </a:rPr>
              <a:t> ثانویه </a:t>
            </a:r>
          </a:p>
          <a:p>
            <a:pPr lvl="1" algn="r" rtl="1" eaLnBrk="1" hangingPunct="1">
              <a:buFont typeface="Wingdings" pitchFamily="2" charset="2"/>
              <a:buNone/>
            </a:pPr>
            <a:r>
              <a:rPr lang="fa-IR" sz="4400" dirty="0">
                <a:solidFill>
                  <a:schemeClr val="tx1">
                    <a:lumMod val="65000"/>
                    <a:lumOff val="35000"/>
                  </a:schemeClr>
                </a:solidFill>
                <a:cs typeface="B Yagut" pitchFamily="2" charset="-78"/>
              </a:rPr>
              <a:t> </a:t>
            </a:r>
            <a:endParaRPr lang="en-US" sz="4400" dirty="0">
              <a:solidFill>
                <a:schemeClr val="tx1">
                  <a:lumMod val="65000"/>
                  <a:lumOff val="35000"/>
                </a:schemeClr>
              </a:solidFill>
              <a:cs typeface="B Yagut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537AAB-FD61-1EBA-BAF1-575B4A2E4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37D8A0-6E86-71BB-A94B-51508128D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 bldLvl="3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313" y="404813"/>
            <a:ext cx="5627687" cy="1371600"/>
          </a:xfrm>
        </p:spPr>
        <p:txBody>
          <a:bodyPr/>
          <a:lstStyle/>
          <a:p>
            <a:pPr eaLnBrk="1" hangingPunct="1"/>
            <a:r>
              <a:rPr lang="fa-IR" b="1" dirty="0">
                <a:cs typeface="B Yagut" pitchFamily="2" charset="-78"/>
              </a:rPr>
              <a:t>روشهای جمع آوری داده ها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49513"/>
            <a:ext cx="7801004" cy="4408487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r" rtl="1" eaLnBrk="1" hangingPunct="1">
              <a:lnSpc>
                <a:spcPct val="80000"/>
              </a:lnSpc>
            </a:pPr>
            <a:r>
              <a:rPr lang="fa-IR" dirty="0">
                <a:cs typeface="B Yagut" pitchFamily="2" charset="-78"/>
              </a:rPr>
              <a:t>اولیه : زمانی که محقق خود داده ها را جمع آوری می نماید.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dirty="0">
                <a:cs typeface="B Yagut" pitchFamily="2" charset="-78"/>
              </a:rPr>
              <a:t>منابع آن شامل : معاینات بالینی ، مصاحبه ها ، مشاهده و ....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dirty="0">
                <a:cs typeface="B Yagut" pitchFamily="2" charset="-78"/>
              </a:rPr>
              <a:t>فواید : حداقل خطای اندازه گیری را دارد، متناسب با اهداف تحقیق است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dirty="0">
                <a:cs typeface="B Yagut" pitchFamily="2" charset="-78"/>
              </a:rPr>
              <a:t> معایب : هزینه بالا ، دشوار بودن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0CA583-9566-5E96-079A-64CA52D06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C2B8EA-EEF2-1647-F013-4A43E1EE2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313" y="404813"/>
            <a:ext cx="5627687" cy="1371600"/>
          </a:xfrm>
        </p:spPr>
        <p:txBody>
          <a:bodyPr/>
          <a:lstStyle/>
          <a:p>
            <a:pPr eaLnBrk="1" hangingPunct="1"/>
            <a:r>
              <a:rPr lang="fa-IR" b="1" dirty="0">
                <a:cs typeface="B Yagut" pitchFamily="2" charset="-78"/>
              </a:rPr>
              <a:t>روشهای جمع آوری داده ها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52600"/>
            <a:ext cx="8686800" cy="4941887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algn="r" rtl="1" eaLnBrk="1" hangingPunct="1">
              <a:buFont typeface="Wingdings" pitchFamily="2" charset="2"/>
              <a:buNone/>
            </a:pPr>
            <a:endParaRPr lang="fa-IR" dirty="0">
              <a:cs typeface="B Yagut" pitchFamily="2" charset="-78"/>
            </a:endParaRPr>
          </a:p>
          <a:p>
            <a:pPr algn="r" rtl="1">
              <a:lnSpc>
                <a:spcPct val="80000"/>
              </a:lnSpc>
            </a:pPr>
            <a:r>
              <a:rPr lang="fa-IR" dirty="0">
                <a:cs typeface="B Yagut" pitchFamily="2" charset="-78"/>
              </a:rPr>
              <a:t>ثانویه : زمانی که داده ها توسط دیگران و برای سایر استفاده ها جمع آوری گردیده اند.</a:t>
            </a:r>
          </a:p>
          <a:p>
            <a:pPr algn="r" rtl="1">
              <a:lnSpc>
                <a:spcPct val="80000"/>
              </a:lnSpc>
              <a:buNone/>
            </a:pPr>
            <a:r>
              <a:rPr lang="fa-IR" dirty="0">
                <a:cs typeface="B Yagut" pitchFamily="2" charset="-78"/>
              </a:rPr>
              <a:t>منابع آن شامل : مدارک شخصی ( پزشکی / پرسنلی) ،                                         مدارک گروهی ( داده های سرشماری ، آمارهای حیاتی)</a:t>
            </a:r>
            <a:endParaRPr lang="en-US" dirty="0">
              <a:cs typeface="B Yagut" pitchFamily="2" charset="-78"/>
            </a:endParaRPr>
          </a:p>
          <a:p>
            <a:pPr algn="r" rtl="1">
              <a:lnSpc>
                <a:spcPct val="80000"/>
              </a:lnSpc>
              <a:buNone/>
            </a:pPr>
            <a:r>
              <a:rPr lang="fa-IR" dirty="0">
                <a:cs typeface="B Yagut" pitchFamily="2" charset="-78"/>
              </a:rPr>
              <a:t>فواید : سرعت بالا، هزینه پایین، اجرای آسان </a:t>
            </a:r>
          </a:p>
          <a:p>
            <a:pPr algn="r" rtl="1" eaLnBrk="1" hangingPunct="1">
              <a:buFont typeface="Wingdings" pitchFamily="2" charset="2"/>
              <a:buNone/>
            </a:pPr>
            <a:r>
              <a:rPr lang="fa-IR" dirty="0">
                <a:cs typeface="B Yagut" pitchFamily="2" charset="-78"/>
              </a:rPr>
              <a:t>معایب :</a:t>
            </a:r>
          </a:p>
          <a:p>
            <a:pPr algn="r" rtl="1">
              <a:buFontTx/>
              <a:buChar char="-"/>
            </a:pPr>
            <a:r>
              <a:rPr lang="fa-IR" dirty="0">
                <a:cs typeface="B Yagut" pitchFamily="2" charset="-78"/>
              </a:rPr>
              <a:t>ناقص بودن، نامتناسب با اهداف تحقیق</a:t>
            </a:r>
          </a:p>
          <a:p>
            <a:pPr algn="r" rtl="1">
              <a:buFontTx/>
              <a:buChar char="-"/>
            </a:pPr>
            <a:r>
              <a:rPr lang="fa-IR" sz="2800" dirty="0">
                <a:cs typeface="B Yagut" pitchFamily="2" charset="-78"/>
              </a:rPr>
              <a:t>بعضی مواقع دسترسی به سوابق و گزارش مورد نیاز دشوار است.</a:t>
            </a:r>
          </a:p>
          <a:p>
            <a:pPr algn="r" rtl="1" eaLnBrk="1" hangingPunct="1">
              <a:buFontTx/>
              <a:buChar char="-"/>
            </a:pPr>
            <a:r>
              <a:rPr lang="fa-IR" sz="2800" dirty="0">
                <a:cs typeface="B Yagut" pitchFamily="2" charset="-78"/>
              </a:rPr>
              <a:t>اطلاعات موجود همیشه کامل و از دقت کافی برخوردار نیست.</a:t>
            </a:r>
          </a:p>
          <a:p>
            <a:pPr algn="r" rtl="1" eaLnBrk="1" hangingPunct="1">
              <a:buFontTx/>
              <a:buChar char="-"/>
            </a:pPr>
            <a:r>
              <a:rPr lang="fa-IR" sz="2800" dirty="0">
                <a:cs typeface="B Yagut" pitchFamily="2" charset="-78"/>
              </a:rPr>
              <a:t>کهنه یا قدیمی بودن اطلاعات موجود</a:t>
            </a:r>
            <a:endParaRPr lang="en-US" sz="2800" dirty="0">
              <a:cs typeface="B Yagut" pitchFamily="2" charset="-78"/>
            </a:endParaRPr>
          </a:p>
          <a:p>
            <a:pPr eaLnBrk="1" hangingPunct="1"/>
            <a:endParaRPr lang="en-US" sz="2800" dirty="0">
              <a:cs typeface="B Yagut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40B315-28E2-EDBB-94D7-1986C9E64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B5F990-CF0F-A54F-98D3-80DFFD91A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875" y="476250"/>
            <a:ext cx="5554663" cy="1371600"/>
          </a:xfrm>
        </p:spPr>
        <p:txBody>
          <a:bodyPr/>
          <a:lstStyle/>
          <a:p>
            <a:pPr eaLnBrk="1" hangingPunct="1"/>
            <a:r>
              <a:rPr lang="fa-IR" b="1" dirty="0">
                <a:cs typeface="B Yagut" pitchFamily="2" charset="-78"/>
              </a:rPr>
              <a:t>روشهای جمع آوری داده ها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276474"/>
            <a:ext cx="8391554" cy="4295797"/>
          </a:xfrm>
          <a:solidFill>
            <a:schemeClr val="bg1"/>
          </a:solidFill>
        </p:spPr>
        <p:txBody>
          <a:bodyPr/>
          <a:lstStyle/>
          <a:p>
            <a:pPr marL="609600" indent="-609600" algn="r" rtl="1" eaLnBrk="1" hangingPunct="1">
              <a:buFontTx/>
              <a:buAutoNum type="arabicPeriod"/>
            </a:pPr>
            <a:r>
              <a:rPr lang="fa-IR" dirty="0">
                <a:cs typeface="B Yagut" pitchFamily="2" charset="-78"/>
              </a:rPr>
              <a:t>سنجش های فیزیولوژیک / بیولوژیک</a:t>
            </a:r>
            <a:endParaRPr lang="en-US" dirty="0">
              <a:cs typeface="B Yagut" pitchFamily="2" charset="-78"/>
            </a:endParaRPr>
          </a:p>
          <a:p>
            <a:pPr marL="609600" indent="-609600" algn="r" rtl="1" eaLnBrk="1" hangingPunct="1">
              <a:buFontTx/>
              <a:buAutoNum type="arabicPeriod"/>
            </a:pPr>
            <a:r>
              <a:rPr lang="fa-IR" dirty="0">
                <a:cs typeface="B Yagut" pitchFamily="2" charset="-78"/>
              </a:rPr>
              <a:t>روشهای مشاهده ایی</a:t>
            </a:r>
            <a:endParaRPr lang="en-US" dirty="0">
              <a:cs typeface="B Yagut" pitchFamily="2" charset="-78"/>
            </a:endParaRPr>
          </a:p>
          <a:p>
            <a:pPr marL="609600" indent="-609600" algn="r" rtl="1" eaLnBrk="1" hangingPunct="1">
              <a:buFontTx/>
              <a:buAutoNum type="arabicPeriod"/>
            </a:pPr>
            <a:r>
              <a:rPr lang="fa-IR" dirty="0">
                <a:cs typeface="B Yagut" pitchFamily="2" charset="-78"/>
              </a:rPr>
              <a:t>مصاحبه ها و پرسشنامه ها</a:t>
            </a:r>
            <a:endParaRPr lang="en-US" dirty="0">
              <a:cs typeface="B Yagut" pitchFamily="2" charset="-78"/>
            </a:endParaRPr>
          </a:p>
          <a:p>
            <a:pPr marL="609600" indent="-609600" algn="r" rtl="1" eaLnBrk="1" hangingPunct="1">
              <a:buFontTx/>
              <a:buAutoNum type="arabicPeriod"/>
            </a:pPr>
            <a:r>
              <a:rPr lang="fa-IR" dirty="0">
                <a:cs typeface="B Yagut" pitchFamily="2" charset="-78"/>
              </a:rPr>
              <a:t>اسناد و داده های دردسترس</a:t>
            </a:r>
            <a:endParaRPr lang="en-US" dirty="0">
              <a:cs typeface="B Yagut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14D3E0-940D-31AD-53AB-BB37E8BF7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3D7786-F944-15CE-E8A8-5B690064A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714356"/>
            <a:ext cx="8229600" cy="1371600"/>
          </a:xfrm>
        </p:spPr>
        <p:txBody>
          <a:bodyPr/>
          <a:lstStyle/>
          <a:p>
            <a:pPr eaLnBrk="1" hangingPunct="1"/>
            <a:r>
              <a:rPr lang="fa-IR" b="1" dirty="0">
                <a:cs typeface="B Yagut" pitchFamily="2" charset="-78"/>
              </a:rPr>
              <a:t>سنجش های فیزیولوژیک / بیولوژیک     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857752" y="2428868"/>
            <a:ext cx="3951288" cy="4114800"/>
          </a:xfrm>
          <a:solidFill>
            <a:schemeClr val="bg1"/>
          </a:solidFill>
          <a:ln>
            <a:solidFill>
              <a:schemeClr val="tx2"/>
            </a:solidFill>
          </a:ln>
        </p:spPr>
        <p:txBody>
          <a:bodyPr/>
          <a:lstStyle/>
          <a:p>
            <a:pPr algn="r" rtl="1" eaLnBrk="1" hangingPunct="1">
              <a:lnSpc>
                <a:spcPct val="90000"/>
              </a:lnSpc>
            </a:pPr>
            <a:r>
              <a:rPr lang="fa-IR" b="1" dirty="0">
                <a:cs typeface="B Yagut" pitchFamily="2" charset="-78"/>
              </a:rPr>
              <a:t>فیزیکی</a:t>
            </a:r>
          </a:p>
          <a:p>
            <a:pPr lvl="1" algn="r" rtl="1" eaLnBrk="1" hangingPunct="1">
              <a:lnSpc>
                <a:spcPct val="90000"/>
              </a:lnSpc>
            </a:pPr>
            <a:r>
              <a:rPr lang="fa-IR" b="1" dirty="0">
                <a:solidFill>
                  <a:srgbClr val="003399"/>
                </a:solidFill>
                <a:cs typeface="B Yagut" pitchFamily="2" charset="-78"/>
              </a:rPr>
              <a:t>وزن ، درجه حرارت</a:t>
            </a:r>
          </a:p>
          <a:p>
            <a:pPr algn="r" rtl="1" eaLnBrk="1" hangingPunct="1">
              <a:lnSpc>
                <a:spcPct val="90000"/>
              </a:lnSpc>
            </a:pPr>
            <a:r>
              <a:rPr lang="fa-IR" b="1" dirty="0">
                <a:cs typeface="B Yagut" pitchFamily="2" charset="-78"/>
              </a:rPr>
              <a:t>شیمیایی</a:t>
            </a:r>
          </a:p>
          <a:p>
            <a:pPr lvl="1" algn="r" rtl="1" eaLnBrk="1" hangingPunct="1">
              <a:lnSpc>
                <a:spcPct val="90000"/>
              </a:lnSpc>
            </a:pPr>
            <a:r>
              <a:rPr lang="fa-IR" b="1" dirty="0">
                <a:solidFill>
                  <a:srgbClr val="003399"/>
                </a:solidFill>
                <a:cs typeface="B Yagut" pitchFamily="2" charset="-78"/>
              </a:rPr>
              <a:t>قند خون ، هموگلوبین ، سطح سرب خون</a:t>
            </a:r>
          </a:p>
          <a:p>
            <a:pPr algn="r" rtl="1" eaLnBrk="1" hangingPunct="1">
              <a:lnSpc>
                <a:spcPct val="90000"/>
              </a:lnSpc>
            </a:pPr>
            <a:r>
              <a:rPr lang="fa-IR" b="1" dirty="0">
                <a:cs typeface="B Yagut" pitchFamily="2" charset="-78"/>
              </a:rPr>
              <a:t>میکروبیولوژیک</a:t>
            </a:r>
          </a:p>
          <a:p>
            <a:pPr lvl="1" algn="r" rtl="1" eaLnBrk="1" hangingPunct="1">
              <a:lnSpc>
                <a:spcPct val="90000"/>
              </a:lnSpc>
            </a:pPr>
            <a:r>
              <a:rPr lang="fa-IR" b="1" dirty="0">
                <a:solidFill>
                  <a:srgbClr val="003399"/>
                </a:solidFill>
                <a:cs typeface="B Yagut" pitchFamily="2" charset="-78"/>
              </a:rPr>
              <a:t>کشت ها</a:t>
            </a:r>
          </a:p>
          <a:p>
            <a:pPr algn="r" rtl="1" eaLnBrk="1" hangingPunct="1">
              <a:lnSpc>
                <a:spcPct val="90000"/>
              </a:lnSpc>
            </a:pPr>
            <a:r>
              <a:rPr lang="fa-IR" b="1" dirty="0">
                <a:cs typeface="B Yagut" pitchFamily="2" charset="-78"/>
              </a:rPr>
              <a:t>آناتومیکال</a:t>
            </a:r>
          </a:p>
          <a:p>
            <a:pPr lvl="1" algn="r" rtl="1" eaLnBrk="1" hangingPunct="1">
              <a:lnSpc>
                <a:spcPct val="90000"/>
              </a:lnSpc>
            </a:pPr>
            <a:r>
              <a:rPr lang="fa-IR" b="1" dirty="0">
                <a:solidFill>
                  <a:srgbClr val="003399"/>
                </a:solidFill>
                <a:cs typeface="B Yagut" pitchFamily="2" charset="-78"/>
              </a:rPr>
              <a:t>بررسی های رادیولوژی</a:t>
            </a:r>
            <a:endParaRPr lang="en-US" b="1" dirty="0">
              <a:solidFill>
                <a:srgbClr val="003399"/>
              </a:solidFill>
              <a:cs typeface="B Yagut" pitchFamily="2" charset="-78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785786" y="2428868"/>
            <a:ext cx="3951288" cy="41148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r" rtl="1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fa-IR" sz="2800" b="1" dirty="0">
                <a:cs typeface="B Yagut" pitchFamily="2" charset="-78"/>
              </a:rPr>
              <a:t>نیازمند ابزارهای تخصصی و آموزش می باشد</a:t>
            </a:r>
          </a:p>
          <a:p>
            <a:pPr marL="342900" indent="-342900" algn="r" rtl="1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fa-IR" sz="2800" b="1" dirty="0">
                <a:cs typeface="B Yagut" pitchFamily="2" charset="-78"/>
              </a:rPr>
              <a:t>قابل مشاهده</a:t>
            </a:r>
          </a:p>
          <a:p>
            <a:pPr marL="342900" indent="-342900" algn="r" rtl="1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fa-IR" sz="2800" b="1" dirty="0">
                <a:cs typeface="B Yagut" pitchFamily="2" charset="-78"/>
              </a:rPr>
              <a:t>دقیق</a:t>
            </a:r>
          </a:p>
          <a:p>
            <a:pPr marL="342900" indent="-342900" algn="r" rtl="1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fa-IR" sz="2800" b="1" dirty="0">
                <a:cs typeface="B Yagut" pitchFamily="2" charset="-78"/>
              </a:rPr>
              <a:t>حساس به تغییرات جزیی</a:t>
            </a:r>
          </a:p>
          <a:p>
            <a:pPr marL="342900" indent="-342900" algn="r" rtl="1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fa-IR" sz="2800" b="1" dirty="0">
                <a:cs typeface="B Yagut" pitchFamily="2" charset="-78"/>
              </a:rPr>
              <a:t>گران </a:t>
            </a:r>
          </a:p>
          <a:p>
            <a:pPr marL="342900" indent="-342900" algn="r" rtl="1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fa-IR" sz="2800" b="1" dirty="0">
                <a:cs typeface="B Yagut" pitchFamily="2" charset="-78"/>
              </a:rPr>
              <a:t>ایجاد آزردگی</a:t>
            </a:r>
            <a:endParaRPr lang="en-US" sz="2800" b="1" dirty="0">
              <a:cs typeface="B Yagut" pitchFamily="2" charset="-78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en-US" sz="2800" dirty="0">
              <a:cs typeface="B Yagut" pitchFamily="2" charset="-78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9FAAB8-2189-21C4-41B3-302C242BA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0690EF-19DA-E4C9-FFD8-0B8D9EC83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27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27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 animBg="1" autoUpdateAnimBg="0"/>
      <p:bldP spid="11270" grpId="0" build="p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140200" y="188913"/>
            <a:ext cx="4259263" cy="1371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fa-IR" b="1" dirty="0">
                <a:cs typeface="B Yagut" pitchFamily="2" charset="-78"/>
              </a:rPr>
              <a:t>روشهای مشاهده ایی</a:t>
            </a:r>
            <a:endParaRPr lang="en-US" b="1" dirty="0">
              <a:cs typeface="B Yagut" pitchFamily="2" charset="-78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057400"/>
            <a:ext cx="8080375" cy="4538662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algn="r" rtl="1" eaLnBrk="1" hangingPunct="1"/>
            <a:r>
              <a:rPr lang="fa-IR" sz="2800" b="1" dirty="0">
                <a:cs typeface="B Yagut" pitchFamily="2" charset="-78"/>
              </a:rPr>
              <a:t>مشاهده فنی است شامل انتخاب، مشاهده و ثبت منظم رفتار و خصوصیات موجودات زنده، اشیاء و پدیده ها</a:t>
            </a:r>
          </a:p>
          <a:p>
            <a:pPr algn="r" rtl="1" eaLnBrk="1" hangingPunct="1"/>
            <a:r>
              <a:rPr lang="fa-IR" sz="2800" b="1" dirty="0">
                <a:cs typeface="B Yagut" pitchFamily="2" charset="-78"/>
              </a:rPr>
              <a:t>مشاهده رفتار انسانی از روشهای بسیار متداول جمع آوری داده هاست:</a:t>
            </a:r>
          </a:p>
          <a:p>
            <a:pPr lvl="1" algn="r" rtl="1" eaLnBrk="1" hangingPunct="1"/>
            <a:r>
              <a:rPr lang="fa-IR" sz="2400" b="1" dirty="0">
                <a:cs typeface="B Yagut" pitchFamily="2" charset="-78"/>
              </a:rPr>
              <a:t> مشاهده مشارکتی: مشاهده کننده در موقعیت مورد مشاهده مشارکت می کند.</a:t>
            </a:r>
          </a:p>
          <a:p>
            <a:pPr lvl="2" algn="r" rtl="1" eaLnBrk="1" hangingPunct="1"/>
            <a:r>
              <a:rPr lang="fa-IR" sz="2000" b="1" dirty="0">
                <a:cs typeface="B Yagut" pitchFamily="2" charset="-78"/>
              </a:rPr>
              <a:t>نشان دادن نحوه شستن دست و سپس مشاهده کار افراد مورد مطالعه</a:t>
            </a:r>
          </a:p>
          <a:p>
            <a:pPr lvl="2" algn="r" rtl="1" eaLnBrk="1" hangingPunct="1">
              <a:buFont typeface="Wingdings" pitchFamily="2" charset="2"/>
              <a:buNone/>
            </a:pPr>
            <a:endParaRPr lang="fa-IR" sz="2000" b="1" dirty="0">
              <a:cs typeface="B Yagut" pitchFamily="2" charset="-78"/>
            </a:endParaRPr>
          </a:p>
          <a:p>
            <a:pPr lvl="1" algn="r" rtl="1" eaLnBrk="1" hangingPunct="1"/>
            <a:r>
              <a:rPr lang="fa-IR" sz="2400" b="1" dirty="0">
                <a:cs typeface="B Yagut" pitchFamily="2" charset="-78"/>
              </a:rPr>
              <a:t> مشاهده غیرمشارکتی: مشاهده کننده پدیده مورد مشاهده را بطور پنهان یا آشکار ملاحظه می کند ولی خود در آن شرکت ندارد.</a:t>
            </a:r>
          </a:p>
          <a:p>
            <a:pPr lvl="2" algn="r" rtl="1" eaLnBrk="1" hangingPunct="1"/>
            <a:r>
              <a:rPr lang="fa-IR" sz="2000" b="1" dirty="0">
                <a:cs typeface="B Yagut" pitchFamily="2" charset="-78"/>
              </a:rPr>
              <a:t>مشاهده از پشت آینه های یکطرفه جهت تماشای کودکان مهد کودک</a:t>
            </a:r>
          </a:p>
          <a:p>
            <a:pPr lvl="2" algn="r" rtl="1" eaLnBrk="1" hangingPunct="1">
              <a:buFont typeface="Wingdings" pitchFamily="2" charset="2"/>
              <a:buNone/>
            </a:pPr>
            <a:endParaRPr lang="en-US" sz="2000" b="1" dirty="0">
              <a:cs typeface="B Yagut" pitchFamily="2" charset="-78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84350" cy="17732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859A3B-FB44-2B67-A0AD-577D60B81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60927C-F2EE-3950-200F-075582C2A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Ahmad Naghibzadeh-Tahami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 bldLvl="2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1299</Words>
  <Application>Microsoft Office PowerPoint</Application>
  <PresentationFormat>On-screen Show (4:3)</PresentationFormat>
  <Paragraphs>226</Paragraphs>
  <Slides>24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B Badr</vt:lpstr>
      <vt:lpstr>B Yagut</vt:lpstr>
      <vt:lpstr>Calibri</vt:lpstr>
      <vt:lpstr>Harlow Solid Italic</vt:lpstr>
      <vt:lpstr>Wingdings</vt:lpstr>
      <vt:lpstr>Office Theme</vt:lpstr>
      <vt:lpstr>جمع آوری داده ها</vt:lpstr>
      <vt:lpstr>PowerPoint Presentation</vt:lpstr>
      <vt:lpstr>جمع آوری داده ها</vt:lpstr>
      <vt:lpstr>روشهای جمع آوری داده ها</vt:lpstr>
      <vt:lpstr>روشهای جمع آوری داده ها</vt:lpstr>
      <vt:lpstr>روشهای جمع آوری داده ها</vt:lpstr>
      <vt:lpstr>روشهای جمع آوری داده ها</vt:lpstr>
      <vt:lpstr>سنجش های فیزیولوژیک / بیولوژیک     </vt:lpstr>
      <vt:lpstr>روشهای مشاهده ایی</vt:lpstr>
      <vt:lpstr>روشهای مشاهده ایی</vt:lpstr>
      <vt:lpstr>PowerPoint Presentation</vt:lpstr>
      <vt:lpstr>مصاحبه</vt:lpstr>
      <vt:lpstr>مصاحبه</vt:lpstr>
      <vt:lpstr>عوامل موثر بر نتايج  مصاحبه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پرسشنامه</vt:lpstr>
      <vt:lpstr>پرسشنامه</vt:lpstr>
      <vt:lpstr>اعتبار و پایایی پرسشنامه</vt:lpstr>
      <vt:lpstr>اسناد و داده های در دسترس</vt:lpstr>
      <vt:lpstr>خسته نباشید.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جمع آوری داده ها</dc:title>
  <dc:creator>Eslami</dc:creator>
  <cp:lastModifiedBy>ahmad naghibzadeh tahami</cp:lastModifiedBy>
  <cp:revision>35</cp:revision>
  <dcterms:modified xsi:type="dcterms:W3CDTF">2024-07-02T01:47:09Z</dcterms:modified>
</cp:coreProperties>
</file>