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7"/>
  </p:notesMasterIdLst>
  <p:sldIdLst>
    <p:sldId id="291" r:id="rId3"/>
    <p:sldId id="259" r:id="rId4"/>
    <p:sldId id="260" r:id="rId5"/>
    <p:sldId id="261" r:id="rId6"/>
    <p:sldId id="262" r:id="rId7"/>
    <p:sldId id="292" r:id="rId8"/>
    <p:sldId id="387" r:id="rId9"/>
    <p:sldId id="263" r:id="rId10"/>
    <p:sldId id="388" r:id="rId11"/>
    <p:sldId id="264" r:id="rId12"/>
    <p:sldId id="265" r:id="rId13"/>
    <p:sldId id="289" r:id="rId14"/>
    <p:sldId id="288" r:id="rId15"/>
    <p:sldId id="287" r:id="rId16"/>
    <p:sldId id="266" r:id="rId17"/>
    <p:sldId id="306" r:id="rId18"/>
    <p:sldId id="307" r:id="rId19"/>
    <p:sldId id="308" r:id="rId20"/>
    <p:sldId id="392" r:id="rId21"/>
    <p:sldId id="290" r:id="rId22"/>
    <p:sldId id="267" r:id="rId23"/>
    <p:sldId id="272" r:id="rId24"/>
    <p:sldId id="293" r:id="rId25"/>
    <p:sldId id="294" r:id="rId26"/>
    <p:sldId id="273" r:id="rId27"/>
    <p:sldId id="274" r:id="rId28"/>
    <p:sldId id="297" r:id="rId29"/>
    <p:sldId id="275" r:id="rId30"/>
    <p:sldId id="276" r:id="rId31"/>
    <p:sldId id="277" r:id="rId32"/>
    <p:sldId id="278" r:id="rId33"/>
    <p:sldId id="393" r:id="rId34"/>
    <p:sldId id="394" r:id="rId35"/>
    <p:sldId id="281" r:id="rId36"/>
    <p:sldId id="282" r:id="rId37"/>
    <p:sldId id="283" r:id="rId38"/>
    <p:sldId id="309" r:id="rId39"/>
    <p:sldId id="310" r:id="rId40"/>
    <p:sldId id="305" r:id="rId41"/>
    <p:sldId id="304" r:id="rId42"/>
    <p:sldId id="299" r:id="rId43"/>
    <p:sldId id="302" r:id="rId44"/>
    <p:sldId id="303" r:id="rId45"/>
    <p:sldId id="311"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a:srgbClr val="000066"/>
    <a:srgbClr val="660066"/>
    <a:srgbClr val="990099"/>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89" autoAdjust="0"/>
    <p:restoredTop sz="99283" autoAdjust="0"/>
  </p:normalViewPr>
  <p:slideViewPr>
    <p:cSldViewPr>
      <p:cViewPr varScale="1">
        <p:scale>
          <a:sx n="101" d="100"/>
          <a:sy n="101" d="100"/>
        </p:scale>
        <p:origin x="968" y="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E0E8FB-272C-4B1B-983E-2E6AB7B9995C}" type="datetimeFigureOut">
              <a:rPr lang="en-US" smtClean="0"/>
              <a:pPr/>
              <a:t>7/3/2024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879A5C-EAC1-4666-928C-3C4909F699C7}" type="slidenum">
              <a:rPr lang="en-US" smtClean="0"/>
              <a:pPr/>
              <a:t>‹#›</a:t>
            </a:fld>
            <a:endParaRPr lang="en-US"/>
          </a:p>
        </p:txBody>
      </p:sp>
    </p:spTree>
    <p:extLst>
      <p:ext uri="{BB962C8B-B14F-4D97-AF65-F5344CB8AC3E}">
        <p14:creationId xmlns:p14="http://schemas.microsoft.com/office/powerpoint/2010/main" val="1136274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A2D454-723D-40D5-A4BF-93DF05AAE91D}" type="slidenum">
              <a:rPr lang="ar-SA"/>
              <a:pPr/>
              <a:t>2</a:t>
            </a:fld>
            <a:endParaRPr lang="en-US"/>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3561677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r>
              <a:rPr lang="fa-IR"/>
              <a:t>دانشگاه علوم پزشكي شيراز</a:t>
            </a:r>
            <a:endParaRPr lang="en-US"/>
          </a:p>
        </p:txBody>
      </p:sp>
      <p:sp>
        <p:nvSpPr>
          <p:cNvPr id="5" name="Slide Number Placeholder 4"/>
          <p:cNvSpPr>
            <a:spLocks noGrp="1"/>
          </p:cNvSpPr>
          <p:nvPr>
            <p:ph type="sldNum" sz="quarter" idx="11"/>
          </p:nvPr>
        </p:nvSpPr>
        <p:spPr/>
        <p:txBody>
          <a:bodyPr/>
          <a:lstStyle/>
          <a:p>
            <a:pPr>
              <a:defRPr/>
            </a:pPr>
            <a:fld id="{CBB84F70-476E-4ED3-927E-A0E13519B7B4}" type="slidenum">
              <a:rPr lang="en-US" smtClean="0"/>
              <a:pPr>
                <a:defRPr/>
              </a:pPr>
              <a:t>43</a:t>
            </a:fld>
            <a:endParaRPr lang="en-US"/>
          </a:p>
        </p:txBody>
      </p:sp>
    </p:spTree>
    <p:extLst>
      <p:ext uri="{BB962C8B-B14F-4D97-AF65-F5344CB8AC3E}">
        <p14:creationId xmlns:p14="http://schemas.microsoft.com/office/powerpoint/2010/main" val="878623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Clr>
                <a:srgbClr val="CC3300"/>
              </a:buClr>
            </a:pPr>
            <a:r>
              <a:rPr lang="fa-IR" sz="1200" b="1" dirty="0"/>
              <a:t>هدف پژوهش هم </a:t>
            </a:r>
            <a:r>
              <a:rPr lang="fa-IR" sz="1200" b="1" dirty="0">
                <a:solidFill>
                  <a:srgbClr val="FFC000"/>
                </a:solidFill>
              </a:rPr>
              <a:t>مقصود نهائي </a:t>
            </a:r>
            <a:r>
              <a:rPr lang="fa-IR" sz="1200" b="1" dirty="0"/>
              <a:t>و هم </a:t>
            </a:r>
            <a:r>
              <a:rPr lang="fa-IR" sz="1200" b="1" dirty="0">
                <a:solidFill>
                  <a:srgbClr val="FFC000"/>
                </a:solidFill>
              </a:rPr>
              <a:t>مسير</a:t>
            </a:r>
            <a:r>
              <a:rPr lang="fa-IR" sz="1200" b="1" dirty="0"/>
              <a:t> را مشخص ميکند</a:t>
            </a:r>
          </a:p>
          <a:p>
            <a:pPr>
              <a:buClr>
                <a:srgbClr val="CC3300"/>
              </a:buClr>
              <a:buFontTx/>
              <a:buNone/>
            </a:pPr>
            <a:endParaRPr lang="fa-IR" sz="1200" b="1" dirty="0"/>
          </a:p>
          <a:p>
            <a:pPr algn="justLow">
              <a:buClr>
                <a:srgbClr val="CC3300"/>
              </a:buClr>
            </a:pPr>
            <a:r>
              <a:rPr lang="fa-IR" sz="1200" b="1" dirty="0"/>
              <a:t>بدون داشتن هدف مشخص نمي‌توان به نتايج مورد نظر دست يافت</a:t>
            </a:r>
          </a:p>
          <a:p>
            <a:pPr>
              <a:buClr>
                <a:srgbClr val="CC3300"/>
              </a:buClr>
            </a:pPr>
            <a:endParaRPr lang="fa-IR" sz="1200" dirty="0"/>
          </a:p>
          <a:p>
            <a:pPr algn="justLow">
              <a:buClr>
                <a:srgbClr val="CC3300"/>
              </a:buClr>
            </a:pPr>
            <a:r>
              <a:rPr lang="fa-IR" sz="1200" b="1" dirty="0">
                <a:solidFill>
                  <a:srgbClr val="FFC000"/>
                </a:solidFill>
              </a:rPr>
              <a:t>ز</a:t>
            </a:r>
            <a:r>
              <a:rPr lang="ar-SA" sz="1200" b="1" dirty="0">
                <a:solidFill>
                  <a:srgbClr val="FFC000"/>
                </a:solidFill>
              </a:rPr>
              <a:t>ي</a:t>
            </a:r>
            <a:r>
              <a:rPr lang="fa-IR" sz="1200" b="1" dirty="0">
                <a:solidFill>
                  <a:srgbClr val="FFC000"/>
                </a:solidFill>
              </a:rPr>
              <a:t>ر بنا</a:t>
            </a:r>
            <a:r>
              <a:rPr lang="ar-SA" sz="1200" b="1" dirty="0">
                <a:solidFill>
                  <a:srgbClr val="FFC000"/>
                </a:solidFill>
              </a:rPr>
              <a:t>ي</a:t>
            </a:r>
            <a:r>
              <a:rPr lang="fa-IR" sz="1200" b="1" dirty="0">
                <a:solidFill>
                  <a:srgbClr val="FFC000"/>
                </a:solidFill>
              </a:rPr>
              <a:t> متدولوژ</a:t>
            </a:r>
            <a:r>
              <a:rPr lang="ar-SA" sz="1200" b="1" dirty="0">
                <a:solidFill>
                  <a:srgbClr val="FFC000"/>
                </a:solidFill>
              </a:rPr>
              <a:t>ي</a:t>
            </a:r>
            <a:r>
              <a:rPr lang="fa-IR" sz="1200" b="1" dirty="0">
                <a:solidFill>
                  <a:srgbClr val="FFC000"/>
                </a:solidFill>
              </a:rPr>
              <a:t> </a:t>
            </a:r>
            <a:r>
              <a:rPr lang="fa-IR" sz="1200" b="1" dirty="0"/>
              <a:t>هر طرح تحق</a:t>
            </a:r>
            <a:r>
              <a:rPr lang="ar-SA" sz="1200" b="1" dirty="0"/>
              <a:t>ي</a:t>
            </a:r>
            <a:r>
              <a:rPr lang="fa-IR" sz="1200" b="1" dirty="0"/>
              <a:t>قات</a:t>
            </a:r>
            <a:r>
              <a:rPr lang="ar-SA" sz="1200" b="1" dirty="0"/>
              <a:t>ي</a:t>
            </a:r>
            <a:r>
              <a:rPr lang="fa-IR" sz="1200" b="1" dirty="0"/>
              <a:t> با نوشتن اهداف روشن م</a:t>
            </a:r>
            <a:r>
              <a:rPr lang="ar-SA" sz="1200" b="1" dirty="0"/>
              <a:t>ي</a:t>
            </a:r>
            <a:r>
              <a:rPr lang="ar-SA" sz="1200" b="1" dirty="0">
                <a:latin typeface="Times New Roman" pitchFamily="18" charset="0"/>
                <a:cs typeface="Times New Roman" pitchFamily="18" charset="0"/>
              </a:rPr>
              <a:t>‌</a:t>
            </a:r>
            <a:r>
              <a:rPr lang="fa-IR" sz="1200" b="1" dirty="0"/>
              <a:t>شود</a:t>
            </a:r>
          </a:p>
          <a:p>
            <a:endParaRPr lang="fa-IR" dirty="0"/>
          </a:p>
        </p:txBody>
      </p:sp>
      <p:sp>
        <p:nvSpPr>
          <p:cNvPr id="4" name="Slide Number Placeholder 3"/>
          <p:cNvSpPr>
            <a:spLocks noGrp="1"/>
          </p:cNvSpPr>
          <p:nvPr>
            <p:ph type="sldNum" sz="quarter" idx="10"/>
          </p:nvPr>
        </p:nvSpPr>
        <p:spPr/>
        <p:txBody>
          <a:bodyPr/>
          <a:lstStyle/>
          <a:p>
            <a:fld id="{21505C96-41E5-415A-9451-F7CA4D733DA4}" type="slidenum">
              <a:rPr lang="fa-IR" smtClean="0"/>
              <a:pPr/>
              <a:t>4</a:t>
            </a:fld>
            <a:endParaRPr lang="fa-IR"/>
          </a:p>
        </p:txBody>
      </p:sp>
    </p:spTree>
    <p:extLst>
      <p:ext uri="{BB962C8B-B14F-4D97-AF65-F5344CB8AC3E}">
        <p14:creationId xmlns:p14="http://schemas.microsoft.com/office/powerpoint/2010/main" val="2576254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a:t>به چه داده های نیاز داریم و از چه راهی آنها را گرد آوری کنیم</a:t>
            </a:r>
          </a:p>
          <a:p>
            <a:pPr algn="r"/>
            <a:r>
              <a:rPr lang="fa-IR" dirty="0"/>
              <a:t>اهداف نشان دهنده متغیرهای مورد مطالعه، جمعیت مورد بررسی، زمان و مکان می باشند</a:t>
            </a:r>
          </a:p>
          <a:p>
            <a:pPr algn="r"/>
            <a:r>
              <a:rPr lang="fa-IR" dirty="0"/>
              <a:t>زیر بنای روش تحقیق بر اساس اهداف شکل می گیرد.</a:t>
            </a:r>
          </a:p>
          <a:p>
            <a:pPr algn="r"/>
            <a:r>
              <a:rPr lang="fa-IR" dirty="0"/>
              <a:t>نوشتن اهداف کمک  به تمرکز بر موضوع و مانع اضافه کاری و یا کم کاری می شود(دنبال چه چیزی هستیم و از چه راهی باید برویم )</a:t>
            </a:r>
          </a:p>
          <a:p>
            <a:pPr algn="r"/>
            <a:r>
              <a:rPr lang="fa-IR" dirty="0"/>
              <a:t>ارزشیابی تحقیق بر اساس دستیابی به اهداف صورت می گیرد</a:t>
            </a:r>
          </a:p>
          <a:p>
            <a:pPr algn="r"/>
            <a:r>
              <a:rPr lang="fa-IR" dirty="0"/>
              <a:t>اهداف تحقیق، مسیر و مقصد پزوهش را مشخص می کنند</a:t>
            </a:r>
          </a:p>
          <a:p>
            <a:pPr algn="r"/>
            <a:r>
              <a:rPr lang="fa-IR" dirty="0"/>
              <a:t>اهداف تحقیق می گویند مطالعه چرا انجام می شود</a:t>
            </a:r>
          </a:p>
          <a:p>
            <a:pPr algn="r"/>
            <a:r>
              <a:rPr lang="fa-IR" dirty="0"/>
              <a:t> اهداف خلاصه از آنچه باید انجام گیرد هستند</a:t>
            </a:r>
          </a:p>
          <a:p>
            <a:endParaRPr lang="fa-IR" dirty="0"/>
          </a:p>
        </p:txBody>
      </p:sp>
      <p:sp>
        <p:nvSpPr>
          <p:cNvPr id="4" name="Slide Number Placeholder 3"/>
          <p:cNvSpPr>
            <a:spLocks noGrp="1"/>
          </p:cNvSpPr>
          <p:nvPr>
            <p:ph type="sldNum" sz="quarter" idx="10"/>
          </p:nvPr>
        </p:nvSpPr>
        <p:spPr/>
        <p:txBody>
          <a:bodyPr/>
          <a:lstStyle/>
          <a:p>
            <a:fld id="{21505C96-41E5-415A-9451-F7CA4D733DA4}" type="slidenum">
              <a:rPr lang="fa-IR" smtClean="0"/>
              <a:pPr/>
              <a:t>5</a:t>
            </a:fld>
            <a:endParaRPr lang="fa-IR"/>
          </a:p>
        </p:txBody>
      </p:sp>
    </p:spTree>
    <p:extLst>
      <p:ext uri="{BB962C8B-B14F-4D97-AF65-F5344CB8AC3E}">
        <p14:creationId xmlns:p14="http://schemas.microsoft.com/office/powerpoint/2010/main" val="3433974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879A5C-EAC1-4666-928C-3C4909F699C7}" type="slidenum">
              <a:rPr lang="en-US" smtClean="0"/>
              <a:pPr/>
              <a:t>16</a:t>
            </a:fld>
            <a:endParaRPr lang="en-US"/>
          </a:p>
        </p:txBody>
      </p:sp>
    </p:spTree>
    <p:extLst>
      <p:ext uri="{BB962C8B-B14F-4D97-AF65-F5344CB8AC3E}">
        <p14:creationId xmlns:p14="http://schemas.microsoft.com/office/powerpoint/2010/main" val="24051343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B879A5C-EAC1-4666-928C-3C4909F699C7}" type="slidenum">
              <a:rPr lang="en-US" smtClean="0"/>
              <a:pPr/>
              <a:t>21</a:t>
            </a:fld>
            <a:endParaRPr lang="en-US"/>
          </a:p>
        </p:txBody>
      </p:sp>
    </p:spTree>
    <p:extLst>
      <p:ext uri="{BB962C8B-B14F-4D97-AF65-F5344CB8AC3E}">
        <p14:creationId xmlns:p14="http://schemas.microsoft.com/office/powerpoint/2010/main" val="20222269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r>
              <a:rPr lang="fa-IR"/>
              <a:t>دانشگاه علوم پزشكي شيراز</a:t>
            </a:r>
            <a:endParaRPr lang="en-US"/>
          </a:p>
        </p:txBody>
      </p:sp>
      <p:sp>
        <p:nvSpPr>
          <p:cNvPr id="5" name="Slide Number Placeholder 4"/>
          <p:cNvSpPr>
            <a:spLocks noGrp="1"/>
          </p:cNvSpPr>
          <p:nvPr>
            <p:ph type="sldNum" sz="quarter" idx="11"/>
          </p:nvPr>
        </p:nvSpPr>
        <p:spPr/>
        <p:txBody>
          <a:bodyPr/>
          <a:lstStyle/>
          <a:p>
            <a:pPr>
              <a:defRPr/>
            </a:pPr>
            <a:fld id="{CBB84F70-476E-4ED3-927E-A0E13519B7B4}" type="slidenum">
              <a:rPr lang="en-US" smtClean="0"/>
              <a:pPr>
                <a:defRPr/>
              </a:pPr>
              <a:t>23</a:t>
            </a:fld>
            <a:endParaRPr lang="en-US"/>
          </a:p>
        </p:txBody>
      </p:sp>
    </p:spTree>
    <p:extLst>
      <p:ext uri="{BB962C8B-B14F-4D97-AF65-F5344CB8AC3E}">
        <p14:creationId xmlns:p14="http://schemas.microsoft.com/office/powerpoint/2010/main" val="1200403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r>
              <a:rPr lang="fa-IR"/>
              <a:t>دانشگاه علوم پزشكي شيراز</a:t>
            </a:r>
            <a:endParaRPr lang="en-US"/>
          </a:p>
        </p:txBody>
      </p:sp>
      <p:sp>
        <p:nvSpPr>
          <p:cNvPr id="5" name="Slide Number Placeholder 4"/>
          <p:cNvSpPr>
            <a:spLocks noGrp="1"/>
          </p:cNvSpPr>
          <p:nvPr>
            <p:ph type="sldNum" sz="quarter" idx="11"/>
          </p:nvPr>
        </p:nvSpPr>
        <p:spPr/>
        <p:txBody>
          <a:bodyPr/>
          <a:lstStyle/>
          <a:p>
            <a:pPr>
              <a:defRPr/>
            </a:pPr>
            <a:fld id="{CBB84F70-476E-4ED3-927E-A0E13519B7B4}" type="slidenum">
              <a:rPr lang="en-US" smtClean="0"/>
              <a:pPr>
                <a:defRPr/>
              </a:pPr>
              <a:t>39</a:t>
            </a:fld>
            <a:endParaRPr lang="en-US"/>
          </a:p>
        </p:txBody>
      </p:sp>
    </p:spTree>
    <p:extLst>
      <p:ext uri="{BB962C8B-B14F-4D97-AF65-F5344CB8AC3E}">
        <p14:creationId xmlns:p14="http://schemas.microsoft.com/office/powerpoint/2010/main" val="23113306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r>
              <a:rPr lang="fa-IR"/>
              <a:t>دانشگاه علوم پزشكي شيراز</a:t>
            </a:r>
            <a:endParaRPr lang="en-US"/>
          </a:p>
        </p:txBody>
      </p:sp>
      <p:sp>
        <p:nvSpPr>
          <p:cNvPr id="5" name="Slide Number Placeholder 4"/>
          <p:cNvSpPr>
            <a:spLocks noGrp="1"/>
          </p:cNvSpPr>
          <p:nvPr>
            <p:ph type="sldNum" sz="quarter" idx="11"/>
          </p:nvPr>
        </p:nvSpPr>
        <p:spPr/>
        <p:txBody>
          <a:bodyPr/>
          <a:lstStyle/>
          <a:p>
            <a:pPr>
              <a:defRPr/>
            </a:pPr>
            <a:fld id="{CBB84F70-476E-4ED3-927E-A0E13519B7B4}" type="slidenum">
              <a:rPr lang="en-US" smtClean="0"/>
              <a:pPr>
                <a:defRPr/>
              </a:pPr>
              <a:t>41</a:t>
            </a:fld>
            <a:endParaRPr lang="en-US"/>
          </a:p>
        </p:txBody>
      </p:sp>
    </p:spTree>
    <p:extLst>
      <p:ext uri="{BB962C8B-B14F-4D97-AF65-F5344CB8AC3E}">
        <p14:creationId xmlns:p14="http://schemas.microsoft.com/office/powerpoint/2010/main" val="3735554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r>
              <a:rPr lang="fa-IR"/>
              <a:t>دانشگاه علوم پزشكي شيراز</a:t>
            </a:r>
            <a:endParaRPr lang="en-US"/>
          </a:p>
        </p:txBody>
      </p:sp>
      <p:sp>
        <p:nvSpPr>
          <p:cNvPr id="5" name="Slide Number Placeholder 4"/>
          <p:cNvSpPr>
            <a:spLocks noGrp="1"/>
          </p:cNvSpPr>
          <p:nvPr>
            <p:ph type="sldNum" sz="quarter" idx="11"/>
          </p:nvPr>
        </p:nvSpPr>
        <p:spPr/>
        <p:txBody>
          <a:bodyPr/>
          <a:lstStyle/>
          <a:p>
            <a:pPr>
              <a:defRPr/>
            </a:pPr>
            <a:fld id="{CBB84F70-476E-4ED3-927E-A0E13519B7B4}" type="slidenum">
              <a:rPr lang="en-US" smtClean="0"/>
              <a:pPr>
                <a:defRPr/>
              </a:pPr>
              <a:t>42</a:t>
            </a:fld>
            <a:endParaRPr lang="en-US"/>
          </a:p>
        </p:txBody>
      </p:sp>
    </p:spTree>
    <p:extLst>
      <p:ext uri="{BB962C8B-B14F-4D97-AF65-F5344CB8AC3E}">
        <p14:creationId xmlns:p14="http://schemas.microsoft.com/office/powerpoint/2010/main" val="3478546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r>
              <a:rPr lang="en-US"/>
              <a:t>1403/04/12</a:t>
            </a:r>
          </a:p>
        </p:txBody>
      </p:sp>
      <p:sp>
        <p:nvSpPr>
          <p:cNvPr id="5" name="Footer Placeholder 4"/>
          <p:cNvSpPr>
            <a:spLocks noGrp="1"/>
          </p:cNvSpPr>
          <p:nvPr>
            <p:ph type="ftr" sz="quarter" idx="11"/>
          </p:nvPr>
        </p:nvSpPr>
        <p:spPr/>
        <p:txBody>
          <a:bodyPr/>
          <a:lstStyle/>
          <a:p>
            <a:endParaRPr lang="en-US"/>
          </a:p>
        </p:txBody>
      </p:sp>
    </p:spTree>
  </p:cSld>
  <p:clrMapOvr>
    <a:masterClrMapping/>
  </p:clrMapOvr>
  <p:transition>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1403/04/12</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D5CE1A8A-C95B-4DF8-BA42-A7FCFFF181A6}" type="slidenum">
              <a:rPr lang="en-US" smtClean="0"/>
              <a:pPr/>
              <a:t>‹#›</a:t>
            </a:fld>
            <a:endParaRPr lang="en-US"/>
          </a:p>
        </p:txBody>
      </p:sp>
    </p:spTree>
  </p:cSld>
  <p:clrMapOvr>
    <a:masterClrMapping/>
  </p:clrMapOvr>
  <p:transition>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1403/04/12</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D5CE1A8A-C95B-4DF8-BA42-A7FCFFF181A6}" type="slidenum">
              <a:rPr lang="en-US" smtClean="0"/>
              <a:pPr/>
              <a:t>‹#›</a:t>
            </a:fld>
            <a:endParaRPr lang="en-US"/>
          </a:p>
        </p:txBody>
      </p:sp>
    </p:spTree>
  </p:cSld>
  <p:clrMapOvr>
    <a:masterClrMapping/>
  </p:clrMapOvr>
  <p:transition>
    <p:wheel spokes="8"/>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r>
              <a:rPr lang="en-US"/>
              <a:t>1403/04/12</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ECACB7-4607-4A8D-9040-BAC8D5C3D7A6}" type="slidenum">
              <a:rPr lang="en-US" smtClean="0"/>
              <a:t>‹#›</a:t>
            </a:fld>
            <a:endParaRPr lang="en-US"/>
          </a:p>
        </p:txBody>
      </p:sp>
    </p:spTree>
    <p:extLst>
      <p:ext uri="{BB962C8B-B14F-4D97-AF65-F5344CB8AC3E}">
        <p14:creationId xmlns:p14="http://schemas.microsoft.com/office/powerpoint/2010/main" val="70887094"/>
      </p:ext>
    </p:extLst>
  </p:cSld>
  <p:clrMapOvr>
    <a:masterClrMapping/>
  </p:clrMapOvr>
  <p:transition advTm="10992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r" rtl="1">
              <a:defRPr sz="3000">
                <a:solidFill>
                  <a:srgbClr val="C00000"/>
                </a:solidFill>
                <a:effectLst>
                  <a:outerShdw blurRad="38100" dist="38100" dir="2700000" algn="tl">
                    <a:srgbClr val="000000">
                      <a:alpha val="43137"/>
                    </a:srgbClr>
                  </a:outerShdw>
                </a:effectLst>
                <a:cs typeface="B Titr" panose="00000700000000000000" pitchFamily="2" charset="-78"/>
              </a:defRPr>
            </a:lvl1pPr>
          </a:lstStyle>
          <a:p>
            <a:r>
              <a:rPr lang="en-US"/>
              <a:t>Click to edit Master title style</a:t>
            </a:r>
          </a:p>
        </p:txBody>
      </p:sp>
      <p:sp>
        <p:nvSpPr>
          <p:cNvPr id="3" name="Content Placeholder 2"/>
          <p:cNvSpPr>
            <a:spLocks noGrp="1"/>
          </p:cNvSpPr>
          <p:nvPr>
            <p:ph idx="1"/>
          </p:nvPr>
        </p:nvSpPr>
        <p:spPr/>
        <p:txBody>
          <a:bodyPr/>
          <a:lstStyle>
            <a:lvl1pPr algn="r" rtl="1">
              <a:defRPr>
                <a:cs typeface="B Koodak" panose="00000700000000000000" pitchFamily="2" charset="-78"/>
              </a:defRPr>
            </a:lvl1pPr>
            <a:lvl2pPr algn="r" rtl="1">
              <a:defRPr>
                <a:cs typeface="B Koodak" panose="00000700000000000000" pitchFamily="2" charset="-78"/>
              </a:defRPr>
            </a:lvl2pPr>
            <a:lvl3pPr algn="r" rtl="1">
              <a:defRPr>
                <a:cs typeface="B Koodak" panose="00000700000000000000" pitchFamily="2" charset="-78"/>
              </a:defRPr>
            </a:lvl3pPr>
            <a:lvl4pPr algn="r" rtl="1">
              <a:defRPr>
                <a:cs typeface="B Koodak" panose="00000700000000000000" pitchFamily="2" charset="-78"/>
              </a:defRPr>
            </a:lvl4pPr>
            <a:lvl5pPr algn="r" rtl="1">
              <a:defRPr>
                <a:cs typeface="B Koodak" panose="00000700000000000000" pitchFamily="2" charset="-7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r>
              <a:rPr lang="en-US"/>
              <a:t>1403/04/12</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ECACB7-4607-4A8D-9040-BAC8D5C3D7A6}" type="slidenum">
              <a:rPr lang="en-US" smtClean="0"/>
              <a:t>‹#›</a:t>
            </a:fld>
            <a:endParaRPr lang="en-US"/>
          </a:p>
        </p:txBody>
      </p:sp>
    </p:spTree>
    <p:extLst>
      <p:ext uri="{BB962C8B-B14F-4D97-AF65-F5344CB8AC3E}">
        <p14:creationId xmlns:p14="http://schemas.microsoft.com/office/powerpoint/2010/main" val="3782437904"/>
      </p:ext>
    </p:extLst>
  </p:cSld>
  <p:clrMapOvr>
    <a:masterClrMapping/>
  </p:clrMapOvr>
  <p:transition advTm="10992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1403/04/12</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ECACB7-4607-4A8D-9040-BAC8D5C3D7A6}" type="slidenum">
              <a:rPr lang="en-US" smtClean="0"/>
              <a:t>‹#›</a:t>
            </a:fld>
            <a:endParaRPr lang="en-US"/>
          </a:p>
        </p:txBody>
      </p:sp>
    </p:spTree>
    <p:extLst>
      <p:ext uri="{BB962C8B-B14F-4D97-AF65-F5344CB8AC3E}">
        <p14:creationId xmlns:p14="http://schemas.microsoft.com/office/powerpoint/2010/main" val="1883467121"/>
      </p:ext>
    </p:extLst>
  </p:cSld>
  <p:clrMapOvr>
    <a:masterClrMapping/>
  </p:clrMapOvr>
  <p:transition advTm="10992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r>
              <a:rPr lang="en-US"/>
              <a:t>1403/04/12</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ECACB7-4607-4A8D-9040-BAC8D5C3D7A6}" type="slidenum">
              <a:rPr lang="en-US" smtClean="0"/>
              <a:t>‹#›</a:t>
            </a:fld>
            <a:endParaRPr lang="en-US"/>
          </a:p>
        </p:txBody>
      </p:sp>
    </p:spTree>
    <p:extLst>
      <p:ext uri="{BB962C8B-B14F-4D97-AF65-F5344CB8AC3E}">
        <p14:creationId xmlns:p14="http://schemas.microsoft.com/office/powerpoint/2010/main" val="2970398734"/>
      </p:ext>
    </p:extLst>
  </p:cSld>
  <p:clrMapOvr>
    <a:masterClrMapping/>
  </p:clrMapOvr>
  <p:transition advTm="10992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r>
              <a:rPr lang="en-US"/>
              <a:t>1403/04/12</a:t>
            </a:r>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3ECACB7-4607-4A8D-9040-BAC8D5C3D7A6}" type="slidenum">
              <a:rPr lang="en-US" smtClean="0"/>
              <a:t>‹#›</a:t>
            </a:fld>
            <a:endParaRPr lang="en-US"/>
          </a:p>
        </p:txBody>
      </p:sp>
    </p:spTree>
    <p:extLst>
      <p:ext uri="{BB962C8B-B14F-4D97-AF65-F5344CB8AC3E}">
        <p14:creationId xmlns:p14="http://schemas.microsoft.com/office/powerpoint/2010/main" val="3085181688"/>
      </p:ext>
    </p:extLst>
  </p:cSld>
  <p:clrMapOvr>
    <a:masterClrMapping/>
  </p:clrMapOvr>
  <p:transition advTm="10992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r>
              <a:rPr lang="en-US"/>
              <a:t>1403/04/12</a:t>
            </a:r>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ECACB7-4607-4A8D-9040-BAC8D5C3D7A6}" type="slidenum">
              <a:rPr lang="en-US" smtClean="0"/>
              <a:t>‹#›</a:t>
            </a:fld>
            <a:endParaRPr lang="en-US"/>
          </a:p>
        </p:txBody>
      </p:sp>
    </p:spTree>
    <p:extLst>
      <p:ext uri="{BB962C8B-B14F-4D97-AF65-F5344CB8AC3E}">
        <p14:creationId xmlns:p14="http://schemas.microsoft.com/office/powerpoint/2010/main" val="1902712500"/>
      </p:ext>
    </p:extLst>
  </p:cSld>
  <p:clrMapOvr>
    <a:masterClrMapping/>
  </p:clrMapOvr>
  <p:transition advTm="10992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1403/04/12</a:t>
            </a:r>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3ECACB7-4607-4A8D-9040-BAC8D5C3D7A6}" type="slidenum">
              <a:rPr lang="en-US" smtClean="0"/>
              <a:t>‹#›</a:t>
            </a:fld>
            <a:endParaRPr lang="en-US"/>
          </a:p>
        </p:txBody>
      </p:sp>
    </p:spTree>
    <p:extLst>
      <p:ext uri="{BB962C8B-B14F-4D97-AF65-F5344CB8AC3E}">
        <p14:creationId xmlns:p14="http://schemas.microsoft.com/office/powerpoint/2010/main" val="1041131812"/>
      </p:ext>
    </p:extLst>
  </p:cSld>
  <p:clrMapOvr>
    <a:masterClrMapping/>
  </p:clrMapOvr>
  <p:transition advTm="10992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1403/04/12</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ECACB7-4607-4A8D-9040-BAC8D5C3D7A6}" type="slidenum">
              <a:rPr lang="en-US" smtClean="0"/>
              <a:t>‹#›</a:t>
            </a:fld>
            <a:endParaRPr lang="en-US"/>
          </a:p>
        </p:txBody>
      </p:sp>
    </p:spTree>
    <p:extLst>
      <p:ext uri="{BB962C8B-B14F-4D97-AF65-F5344CB8AC3E}">
        <p14:creationId xmlns:p14="http://schemas.microsoft.com/office/powerpoint/2010/main" val="1727110771"/>
      </p:ext>
    </p:extLst>
  </p:cSld>
  <p:clrMapOvr>
    <a:masterClrMapping/>
  </p:clrMapOvr>
  <p:transition advTm="10992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1403/04/12</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D5CE1A8A-C95B-4DF8-BA42-A7FCFFF181A6}" type="slidenum">
              <a:rPr lang="en-US" smtClean="0"/>
              <a:pPr/>
              <a:t>‹#›</a:t>
            </a:fld>
            <a:endParaRPr lang="en-US"/>
          </a:p>
        </p:txBody>
      </p:sp>
    </p:spTree>
  </p:cSld>
  <p:clrMapOvr>
    <a:masterClrMapping/>
  </p:clrMapOvr>
  <p:transition>
    <p:wheel spokes="8"/>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1403/04/12</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ECACB7-4607-4A8D-9040-BAC8D5C3D7A6}" type="slidenum">
              <a:rPr lang="en-US" smtClean="0"/>
              <a:t>‹#›</a:t>
            </a:fld>
            <a:endParaRPr lang="en-US"/>
          </a:p>
        </p:txBody>
      </p:sp>
    </p:spTree>
    <p:extLst>
      <p:ext uri="{BB962C8B-B14F-4D97-AF65-F5344CB8AC3E}">
        <p14:creationId xmlns:p14="http://schemas.microsoft.com/office/powerpoint/2010/main" val="2034115590"/>
      </p:ext>
    </p:extLst>
  </p:cSld>
  <p:clrMapOvr>
    <a:masterClrMapping/>
  </p:clrMapOvr>
  <p:transition advTm="10992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1403/04/12</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ECACB7-4607-4A8D-9040-BAC8D5C3D7A6}" type="slidenum">
              <a:rPr lang="en-US" smtClean="0"/>
              <a:t>‹#›</a:t>
            </a:fld>
            <a:endParaRPr lang="en-US"/>
          </a:p>
        </p:txBody>
      </p:sp>
    </p:spTree>
    <p:extLst>
      <p:ext uri="{BB962C8B-B14F-4D97-AF65-F5344CB8AC3E}">
        <p14:creationId xmlns:p14="http://schemas.microsoft.com/office/powerpoint/2010/main" val="161702983"/>
      </p:ext>
    </p:extLst>
  </p:cSld>
  <p:clrMapOvr>
    <a:masterClrMapping/>
  </p:clrMapOvr>
  <p:transition advTm="10992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1403/04/12</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ECACB7-4607-4A8D-9040-BAC8D5C3D7A6}" type="slidenum">
              <a:rPr lang="en-US" smtClean="0"/>
              <a:t>‹#›</a:t>
            </a:fld>
            <a:endParaRPr lang="en-US"/>
          </a:p>
        </p:txBody>
      </p:sp>
    </p:spTree>
    <p:extLst>
      <p:ext uri="{BB962C8B-B14F-4D97-AF65-F5344CB8AC3E}">
        <p14:creationId xmlns:p14="http://schemas.microsoft.com/office/powerpoint/2010/main" val="4006734716"/>
      </p:ext>
    </p:extLst>
  </p:cSld>
  <p:clrMapOvr>
    <a:masterClrMapping/>
  </p:clrMapOvr>
  <p:transition advTm="10992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1403/04/12</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D5CE1A8A-C95B-4DF8-BA42-A7FCFFF181A6}" type="slidenum">
              <a:rPr lang="en-US" smtClean="0"/>
              <a:pPr/>
              <a:t>‹#›</a:t>
            </a:fld>
            <a:endParaRPr lang="en-US"/>
          </a:p>
        </p:txBody>
      </p:sp>
    </p:spTree>
  </p:cSld>
  <p:clrMapOvr>
    <a:masterClrMapping/>
  </p:clrMapOvr>
  <p:transition>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r>
              <a:rPr lang="en-US"/>
              <a:t>1403/04/12</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D5CE1A8A-C95B-4DF8-BA42-A7FCFFF181A6}" type="slidenum">
              <a:rPr lang="en-US" smtClean="0"/>
              <a:pPr/>
              <a:t>‹#›</a:t>
            </a:fld>
            <a:endParaRPr lang="en-US"/>
          </a:p>
        </p:txBody>
      </p:sp>
    </p:spTree>
  </p:cSld>
  <p:clrMapOvr>
    <a:masterClrMapping/>
  </p:clrMapOvr>
  <p:transition>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r>
              <a:rPr lang="en-US"/>
              <a:t>1403/04/12</a:t>
            </a:r>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D5CE1A8A-C95B-4DF8-BA42-A7FCFFF181A6}" type="slidenum">
              <a:rPr lang="en-US" smtClean="0"/>
              <a:pPr/>
              <a:t>‹#›</a:t>
            </a:fld>
            <a:endParaRPr lang="en-US"/>
          </a:p>
        </p:txBody>
      </p:sp>
    </p:spTree>
  </p:cSld>
  <p:clrMapOvr>
    <a:masterClrMapping/>
  </p:clrMapOvr>
  <p:transition>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r>
              <a:rPr lang="en-US"/>
              <a:t>1403/04/12</a:t>
            </a:r>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D5CE1A8A-C95B-4DF8-BA42-A7FCFFF181A6}" type="slidenum">
              <a:rPr lang="en-US" smtClean="0"/>
              <a:pPr/>
              <a:t>‹#›</a:t>
            </a:fld>
            <a:endParaRPr lang="en-US"/>
          </a:p>
        </p:txBody>
      </p:sp>
    </p:spTree>
  </p:cSld>
  <p:clrMapOvr>
    <a:masterClrMapping/>
  </p:clrMapOvr>
  <p:transition>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1403/04/12</a:t>
            </a:r>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D5CE1A8A-C95B-4DF8-BA42-A7FCFFF181A6}" type="slidenum">
              <a:rPr lang="en-US" smtClean="0"/>
              <a:pPr/>
              <a:t>‹#›</a:t>
            </a:fld>
            <a:endParaRPr lang="en-US"/>
          </a:p>
        </p:txBody>
      </p:sp>
    </p:spTree>
  </p:cSld>
  <p:clrMapOvr>
    <a:masterClrMapping/>
  </p:clrMapOvr>
  <p:transition>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1403/04/12</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D5CE1A8A-C95B-4DF8-BA42-A7FCFFF181A6}" type="slidenum">
              <a:rPr lang="en-US" smtClean="0"/>
              <a:pPr/>
              <a:t>‹#›</a:t>
            </a:fld>
            <a:endParaRPr lang="en-US"/>
          </a:p>
        </p:txBody>
      </p:sp>
    </p:spTree>
  </p:cSld>
  <p:clrMapOvr>
    <a:masterClrMapping/>
  </p:clrMapOvr>
  <p:transition>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1403/04/12</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D5CE1A8A-C95B-4DF8-BA42-A7FCFFF181A6}" type="slidenum">
              <a:rPr lang="en-US" smtClean="0"/>
              <a:pPr/>
              <a:t>‹#›</a:t>
            </a:fld>
            <a:endParaRPr lang="en-US"/>
          </a:p>
        </p:txBody>
      </p:sp>
    </p:spTree>
  </p:cSld>
  <p:clrMapOvr>
    <a:masterClrMapping/>
  </p:clrMapOvr>
  <p:transition>
    <p:wheel spokes="8"/>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Rounded Rectangle 10"/>
          <p:cNvSpPr/>
          <p:nvPr userDrawn="1"/>
        </p:nvSpPr>
        <p:spPr>
          <a:xfrm rot="5400000">
            <a:off x="-381000" y="6400800"/>
            <a:ext cx="838200" cy="76200"/>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userDrawn="1"/>
        </p:nvGrpSpPr>
        <p:grpSpPr>
          <a:xfrm>
            <a:off x="8458200" y="228600"/>
            <a:ext cx="533400" cy="1752600"/>
            <a:chOff x="8382000" y="304800"/>
            <a:chExt cx="533400" cy="1752600"/>
          </a:xfrm>
        </p:grpSpPr>
        <p:sp>
          <p:nvSpPr>
            <p:cNvPr id="7" name="Rectangle 6"/>
            <p:cNvSpPr/>
            <p:nvPr userDrawn="1"/>
          </p:nvSpPr>
          <p:spPr>
            <a:xfrm>
              <a:off x="8458200" y="304800"/>
              <a:ext cx="152400" cy="1752600"/>
            </a:xfrm>
            <a:prstGeom prst="rect">
              <a:avLst/>
            </a:prstGeom>
            <a:solidFill>
              <a:srgbClr val="000066"/>
            </a:solidFill>
            <a:ln>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8382000" y="304800"/>
              <a:ext cx="76200" cy="1752600"/>
            </a:xfrm>
            <a:prstGeom prst="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8610600" y="304800"/>
              <a:ext cx="304800" cy="1752600"/>
            </a:xfrm>
            <a:prstGeom prst="rect">
              <a:avLst/>
            </a:prstGeom>
            <a:solidFill>
              <a:srgbClr val="660066"/>
            </a:solidFill>
            <a:ln>
              <a:solidFill>
                <a:srgbClr val="66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Placeholder 1"/>
          <p:cNvSpPr>
            <a:spLocks noGrp="1"/>
          </p:cNvSpPr>
          <p:nvPr userDrawn="1">
            <p:ph type="title"/>
          </p:nvPr>
        </p:nvSpPr>
        <p:spPr>
          <a:xfrm>
            <a:off x="457200" y="274638"/>
            <a:ext cx="8229600" cy="1143000"/>
          </a:xfrm>
          <a:prstGeom prst="rect">
            <a:avLst/>
          </a:prstGeom>
          <a:ln>
            <a:noFill/>
          </a:ln>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userDrawn="1">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userDrawn="1">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1403/04/12</a:t>
            </a:r>
          </a:p>
        </p:txBody>
      </p:sp>
      <p:sp>
        <p:nvSpPr>
          <p:cNvPr id="5" name="Footer Placeholder 4"/>
          <p:cNvSpPr>
            <a:spLocks noGrp="1"/>
          </p:cNvSpPr>
          <p:nvPr userDrawn="1">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solidFill>
                <a:latin typeface="Harlow Solid Italic" pitchFamily="82" charset="0"/>
              </a:defRPr>
            </a:lvl1pPr>
          </a:lstStyle>
          <a:p>
            <a:endParaRPr lang="en-US" dirty="0"/>
          </a:p>
        </p:txBody>
      </p:sp>
      <p:sp>
        <p:nvSpPr>
          <p:cNvPr id="14" name="Rounded Rectangle 13"/>
          <p:cNvSpPr/>
          <p:nvPr userDrawn="1"/>
        </p:nvSpPr>
        <p:spPr>
          <a:xfrm>
            <a:off x="7086600" y="6096000"/>
            <a:ext cx="1752600" cy="5334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lumMod val="65000"/>
                    <a:lumOff val="35000"/>
                  </a:schemeClr>
                </a:solidFill>
                <a:latin typeface="Harlow Solid Italic" pitchFamily="82" charset="0"/>
              </a:rPr>
              <a:t>Community Medicine</a:t>
            </a:r>
          </a:p>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lumMod val="65000"/>
                    <a:lumOff val="35000"/>
                  </a:schemeClr>
                </a:solidFill>
                <a:latin typeface="Harlow Solid Italic" pitchFamily="82" charset="0"/>
              </a:rPr>
              <a:t>Department</a:t>
            </a:r>
          </a:p>
        </p:txBody>
      </p:sp>
      <p:sp>
        <p:nvSpPr>
          <p:cNvPr id="15" name="Rounded Rectangle 14"/>
          <p:cNvSpPr/>
          <p:nvPr userDrawn="1"/>
        </p:nvSpPr>
        <p:spPr>
          <a:xfrm rot="5400000">
            <a:off x="-114300" y="6515100"/>
            <a:ext cx="609600" cy="76200"/>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p:cNvSpPr/>
          <p:nvPr userDrawn="1"/>
        </p:nvSpPr>
        <p:spPr>
          <a:xfrm rot="5400000">
            <a:off x="114300" y="6591300"/>
            <a:ext cx="457200" cy="76200"/>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heel spokes="8"/>
  </p:transition>
  <p:hf sldNum="0"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a:t>1403/04/12</a:t>
            </a: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3ECACB7-4607-4A8D-9040-BAC8D5C3D7A6}" type="slidenum">
              <a:rPr lang="en-US" smtClean="0"/>
              <a:t>‹#›</a:t>
            </a:fld>
            <a:endParaRPr lang="en-US"/>
          </a:p>
        </p:txBody>
      </p:sp>
    </p:spTree>
    <p:extLst>
      <p:ext uri="{BB962C8B-B14F-4D97-AF65-F5344CB8AC3E}">
        <p14:creationId xmlns:p14="http://schemas.microsoft.com/office/powerpoint/2010/main" val="22527369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advTm="109920"/>
  <p:hf sldNum="0" hdr="0" ft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oleObject" Target="../embeddings/oleObject4.bin"/><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828800"/>
            <a:ext cx="8153400" cy="4724400"/>
          </a:xfrm>
          <a:solidFill>
            <a:schemeClr val="bg1"/>
          </a:solidFill>
        </p:spPr>
        <p:txBody>
          <a:bodyPr>
            <a:noAutofit/>
          </a:bodyPr>
          <a:lstStyle/>
          <a:p>
            <a:r>
              <a:rPr lang="ar-SA" sz="8000" dirty="0">
                <a:solidFill>
                  <a:srgbClr val="FF0000"/>
                </a:solidFill>
              </a:rPr>
              <a:t>اهداف</a:t>
            </a:r>
            <a:r>
              <a:rPr lang="fa-IR" sz="8000" dirty="0">
                <a:solidFill>
                  <a:srgbClr val="FF0000"/>
                </a:solidFill>
              </a:rPr>
              <a:t>،</a:t>
            </a:r>
            <a:r>
              <a:rPr lang="ar-SA" sz="8000" dirty="0">
                <a:solidFill>
                  <a:srgbClr val="FF0000"/>
                </a:solidFill>
              </a:rPr>
              <a:t> فرضيات و سئوالات</a:t>
            </a:r>
            <a:endParaRPr lang="en-US" sz="8000" dirty="0">
              <a:solidFill>
                <a:srgbClr val="FF0000"/>
              </a:solidFill>
            </a:endParaRPr>
          </a:p>
        </p:txBody>
      </p:sp>
      <p:sp>
        <p:nvSpPr>
          <p:cNvPr id="3" name="Date Placeholder 2">
            <a:extLst>
              <a:ext uri="{FF2B5EF4-FFF2-40B4-BE49-F238E27FC236}">
                <a16:creationId xmlns:a16="http://schemas.microsoft.com/office/drawing/2014/main" id="{EF1BBF50-D63C-5E4B-D140-0A9C414980CE}"/>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14400"/>
            <a:ext cx="7620000" cy="1143000"/>
          </a:xfrm>
        </p:spPr>
        <p:txBody>
          <a:bodyPr/>
          <a:lstStyle/>
          <a:p>
            <a:pPr rtl="1"/>
            <a:r>
              <a:rPr lang="ar-SA" dirty="0">
                <a:solidFill>
                  <a:srgbClr val="FF0000"/>
                </a:solidFill>
              </a:rPr>
              <a:t>هدف كلي :</a:t>
            </a:r>
            <a:endParaRPr lang="en-US" dirty="0">
              <a:solidFill>
                <a:srgbClr val="FF0000"/>
              </a:solidFill>
            </a:endParaRPr>
          </a:p>
        </p:txBody>
      </p:sp>
      <p:sp>
        <p:nvSpPr>
          <p:cNvPr id="3" name="Content Placeholder 2"/>
          <p:cNvSpPr>
            <a:spLocks noGrp="1"/>
          </p:cNvSpPr>
          <p:nvPr>
            <p:ph idx="1"/>
          </p:nvPr>
        </p:nvSpPr>
        <p:spPr>
          <a:xfrm>
            <a:off x="381000" y="1828800"/>
            <a:ext cx="8382000" cy="4800600"/>
          </a:xfrm>
          <a:solidFill>
            <a:schemeClr val="bg1"/>
          </a:solidFill>
        </p:spPr>
        <p:txBody>
          <a:bodyPr>
            <a:normAutofit/>
          </a:bodyPr>
          <a:lstStyle/>
          <a:p>
            <a:pPr algn="r" rtl="1" eaLnBrk="1" hangingPunct="1"/>
            <a:endParaRPr lang="fa-IR" dirty="0">
              <a:cs typeface="+mj-cs"/>
            </a:endParaRPr>
          </a:p>
          <a:p>
            <a:pPr algn="r" rtl="1"/>
            <a:r>
              <a:rPr lang="fa-IR" dirty="0">
                <a:cs typeface="+mj-cs"/>
              </a:rPr>
              <a:t>هدف کلی بسیار شبیه به عنوان و گاه دقیقاً تکرار آن می باشد.</a:t>
            </a:r>
          </a:p>
          <a:p>
            <a:pPr algn="r" rtl="1"/>
            <a:r>
              <a:rPr lang="ar-SA" dirty="0">
                <a:cs typeface="+mj-cs"/>
              </a:rPr>
              <a:t>در قالب يك </a:t>
            </a:r>
            <a:r>
              <a:rPr lang="fa-IR" dirty="0">
                <a:cs typeface="+mj-cs"/>
              </a:rPr>
              <a:t>عبارت</a:t>
            </a:r>
            <a:r>
              <a:rPr lang="ar-SA" dirty="0">
                <a:cs typeface="+mj-cs"/>
              </a:rPr>
              <a:t> و بطور رسا و قابل فهم بيان مي گردد</a:t>
            </a:r>
            <a:r>
              <a:rPr lang="fa-IR" dirty="0">
                <a:cs typeface="+mj-cs"/>
              </a:rPr>
              <a:t> </a:t>
            </a:r>
          </a:p>
          <a:p>
            <a:pPr algn="r" rtl="1" eaLnBrk="1" hangingPunct="1"/>
            <a:r>
              <a:rPr lang="fa-IR" dirty="0">
                <a:cs typeface="+mj-cs"/>
              </a:rPr>
              <a:t>با کلماتی نظیرتعیین یا مقایسه شروع می شود. </a:t>
            </a:r>
          </a:p>
          <a:p>
            <a:pPr algn="r" rtl="1"/>
            <a:r>
              <a:rPr lang="fa-IR" dirty="0">
                <a:cs typeface="+mj-cs"/>
              </a:rPr>
              <a:t>همچنین ضرورت بیان زمان و مکان تحقیق در هدف کلی بیشتر از عنوان است.</a:t>
            </a:r>
          </a:p>
          <a:p>
            <a:pPr algn="r" rtl="1" eaLnBrk="1" hangingPunct="1"/>
            <a:endParaRPr lang="fa-IR" dirty="0">
              <a:cs typeface="+mj-cs"/>
            </a:endParaRPr>
          </a:p>
        </p:txBody>
      </p:sp>
      <p:sp>
        <p:nvSpPr>
          <p:cNvPr id="4" name="Date Placeholder 3">
            <a:extLst>
              <a:ext uri="{FF2B5EF4-FFF2-40B4-BE49-F238E27FC236}">
                <a16:creationId xmlns:a16="http://schemas.microsoft.com/office/drawing/2014/main" id="{07BD5514-6624-0B16-1C9D-4EFB8B02B524}"/>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609600"/>
            <a:ext cx="7772400" cy="928670"/>
          </a:xfrm>
        </p:spPr>
        <p:txBody>
          <a:bodyPr>
            <a:normAutofit/>
          </a:bodyPr>
          <a:lstStyle/>
          <a:p>
            <a:pPr rtl="1"/>
            <a:r>
              <a:rPr lang="fa-IR" dirty="0">
                <a:solidFill>
                  <a:srgbClr val="FF0000"/>
                </a:solidFill>
              </a:rPr>
              <a:t>هدف کلی</a:t>
            </a:r>
          </a:p>
        </p:txBody>
      </p:sp>
      <p:sp>
        <p:nvSpPr>
          <p:cNvPr id="3" name="Subtitle 2"/>
          <p:cNvSpPr>
            <a:spLocks noGrp="1"/>
          </p:cNvSpPr>
          <p:nvPr>
            <p:ph type="subTitle" idx="1"/>
          </p:nvPr>
        </p:nvSpPr>
        <p:spPr>
          <a:xfrm>
            <a:off x="0" y="1600200"/>
            <a:ext cx="9144000" cy="5257800"/>
          </a:xfrm>
          <a:solidFill>
            <a:schemeClr val="bg1"/>
          </a:solidFill>
        </p:spPr>
        <p:txBody>
          <a:bodyPr>
            <a:normAutofit/>
          </a:bodyPr>
          <a:lstStyle/>
          <a:p>
            <a:pPr algn="r" rtl="1"/>
            <a:endParaRPr lang="fa-IR" sz="4400" dirty="0">
              <a:solidFill>
                <a:srgbClr val="FF0000"/>
              </a:solidFill>
              <a:cs typeface="+mj-cs"/>
            </a:endParaRPr>
          </a:p>
          <a:p>
            <a:pPr algn="r" rtl="1"/>
            <a:r>
              <a:rPr lang="fa-IR" sz="4400" dirty="0">
                <a:solidFill>
                  <a:srgbClr val="FF0000"/>
                </a:solidFill>
                <a:cs typeface="+mj-cs"/>
              </a:rPr>
              <a:t>عنوان</a:t>
            </a:r>
            <a:r>
              <a:rPr lang="fa-IR" sz="4400" dirty="0">
                <a:solidFill>
                  <a:schemeClr val="tx1"/>
                </a:solidFill>
                <a:cs typeface="+mj-cs"/>
              </a:rPr>
              <a:t>: بررسی فراوانی </a:t>
            </a:r>
            <a:r>
              <a:rPr lang="ar-SA" sz="4400" dirty="0">
                <a:solidFill>
                  <a:schemeClr val="tx1"/>
                </a:solidFill>
                <a:cs typeface="+mj-cs"/>
              </a:rPr>
              <a:t>عفونت بيمارستاني در بخش سوختگي بيمارستان شفا در سال </a:t>
            </a:r>
            <a:r>
              <a:rPr lang="fa-IR" sz="4400" dirty="0">
                <a:solidFill>
                  <a:schemeClr val="tx1"/>
                </a:solidFill>
                <a:cs typeface="+mj-cs"/>
              </a:rPr>
              <a:t>1400</a:t>
            </a:r>
            <a:endParaRPr lang="ar-SA" sz="4400" dirty="0">
              <a:solidFill>
                <a:schemeClr val="tx1"/>
              </a:solidFill>
              <a:cs typeface="+mj-cs"/>
            </a:endParaRPr>
          </a:p>
          <a:p>
            <a:pPr algn="r" rtl="1"/>
            <a:r>
              <a:rPr lang="ar-SA" sz="4400" dirty="0">
                <a:cs typeface="+mj-cs"/>
              </a:rPr>
              <a:t>   </a:t>
            </a:r>
            <a:r>
              <a:rPr lang="fa-IR" sz="5100" dirty="0">
                <a:solidFill>
                  <a:srgbClr val="00B050"/>
                </a:solidFill>
                <a:cs typeface="+mj-cs"/>
              </a:rPr>
              <a:t>هدف کلی</a:t>
            </a:r>
            <a:r>
              <a:rPr lang="fa-IR" sz="4400" dirty="0">
                <a:solidFill>
                  <a:schemeClr val="tx1"/>
                </a:solidFill>
                <a:cs typeface="+mj-cs"/>
              </a:rPr>
              <a:t>: </a:t>
            </a:r>
            <a:r>
              <a:rPr lang="ar-SA" sz="4400" dirty="0">
                <a:solidFill>
                  <a:schemeClr val="tx1"/>
                </a:solidFill>
                <a:cs typeface="+mj-cs"/>
              </a:rPr>
              <a:t>تعيين </a:t>
            </a:r>
            <a:r>
              <a:rPr lang="fa-IR" sz="4400" dirty="0">
                <a:solidFill>
                  <a:schemeClr val="tx1"/>
                </a:solidFill>
                <a:cs typeface="+mj-cs"/>
              </a:rPr>
              <a:t>فراوانی</a:t>
            </a:r>
            <a:r>
              <a:rPr lang="ar-SA" sz="4400" dirty="0">
                <a:solidFill>
                  <a:schemeClr val="tx1"/>
                </a:solidFill>
                <a:cs typeface="+mj-cs"/>
              </a:rPr>
              <a:t> عفونت بيمارستاني در بخش سوختگي بيمارستان شفا در سال </a:t>
            </a:r>
            <a:r>
              <a:rPr lang="fa-IR" sz="4400" dirty="0">
                <a:solidFill>
                  <a:schemeClr val="tx1"/>
                </a:solidFill>
                <a:cs typeface="+mj-cs"/>
              </a:rPr>
              <a:t>1400</a:t>
            </a:r>
            <a:endParaRPr lang="fa-IR" sz="5100" b="1" dirty="0">
              <a:solidFill>
                <a:schemeClr val="tx1"/>
              </a:solidFill>
              <a:cs typeface="+mj-cs"/>
            </a:endParaRPr>
          </a:p>
          <a:p>
            <a:pPr algn="r"/>
            <a:endParaRPr lang="fa-IR" dirty="0">
              <a:cs typeface="+mj-cs"/>
            </a:endParaRPr>
          </a:p>
        </p:txBody>
      </p:sp>
      <p:sp>
        <p:nvSpPr>
          <p:cNvPr id="4" name="Date Placeholder 3">
            <a:extLst>
              <a:ext uri="{FF2B5EF4-FFF2-40B4-BE49-F238E27FC236}">
                <a16:creationId xmlns:a16="http://schemas.microsoft.com/office/drawing/2014/main" id="{0790170B-D54A-1016-7DC8-2FA43467D4B9}"/>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a:solidFill>
                  <a:srgbClr val="FF0000"/>
                </a:solidFill>
              </a:rPr>
              <a:t>هدف کلی</a:t>
            </a:r>
            <a:endParaRPr lang="en-US" dirty="0"/>
          </a:p>
        </p:txBody>
      </p:sp>
      <p:sp>
        <p:nvSpPr>
          <p:cNvPr id="3" name="Content Placeholder 2"/>
          <p:cNvSpPr>
            <a:spLocks noGrp="1"/>
          </p:cNvSpPr>
          <p:nvPr>
            <p:ph idx="1"/>
          </p:nvPr>
        </p:nvSpPr>
        <p:spPr>
          <a:xfrm>
            <a:off x="457200" y="1600200"/>
            <a:ext cx="8229600" cy="4953000"/>
          </a:xfrm>
          <a:solidFill>
            <a:schemeClr val="bg1"/>
          </a:solidFill>
        </p:spPr>
        <p:txBody>
          <a:bodyPr/>
          <a:lstStyle/>
          <a:p>
            <a:pPr algn="just" rtl="1">
              <a:buNone/>
            </a:pPr>
            <a:endParaRPr lang="en-US" b="1" dirty="0">
              <a:solidFill>
                <a:srgbClr val="FF0000"/>
              </a:solidFill>
              <a:cs typeface="+mj-cs"/>
            </a:endParaRPr>
          </a:p>
          <a:p>
            <a:pPr algn="just" rtl="1">
              <a:buNone/>
            </a:pPr>
            <a:r>
              <a:rPr lang="fa-IR" b="1" dirty="0">
                <a:solidFill>
                  <a:srgbClr val="FF0000"/>
                </a:solidFill>
                <a:cs typeface="+mj-cs"/>
              </a:rPr>
              <a:t>عنوان: </a:t>
            </a:r>
            <a:r>
              <a:rPr lang="ar-SA" dirty="0">
                <a:cs typeface="+mj-cs"/>
              </a:rPr>
              <a:t>بررسی اپیدمیولوژی مرگ و میر کودکان زیر 5 سال در دانشگاه علوم پزشکی کرمان </a:t>
            </a:r>
            <a:r>
              <a:rPr lang="fa-IR" dirty="0">
                <a:cs typeface="+mj-cs"/>
              </a:rPr>
              <a:t>1400</a:t>
            </a:r>
            <a:r>
              <a:rPr lang="ar-SA" dirty="0">
                <a:cs typeface="+mj-cs"/>
              </a:rPr>
              <a:t>-139</a:t>
            </a:r>
            <a:r>
              <a:rPr lang="fa-IR" dirty="0">
                <a:cs typeface="+mj-cs"/>
              </a:rPr>
              <a:t>8</a:t>
            </a:r>
            <a:endParaRPr lang="en-US" dirty="0">
              <a:cs typeface="+mj-cs"/>
            </a:endParaRPr>
          </a:p>
          <a:p>
            <a:pPr algn="just" rtl="1">
              <a:buNone/>
            </a:pPr>
            <a:endParaRPr lang="fa-IR" dirty="0">
              <a:cs typeface="+mj-cs"/>
            </a:endParaRPr>
          </a:p>
          <a:p>
            <a:pPr algn="just" rtl="1">
              <a:buNone/>
            </a:pPr>
            <a:r>
              <a:rPr lang="fa-IR" b="1" dirty="0">
                <a:solidFill>
                  <a:srgbClr val="00B050"/>
                </a:solidFill>
                <a:cs typeface="+mj-cs"/>
              </a:rPr>
              <a:t>هدف کلی: </a:t>
            </a:r>
            <a:r>
              <a:rPr lang="fa-IR" dirty="0">
                <a:cs typeface="+mj-cs"/>
              </a:rPr>
              <a:t>تعیین </a:t>
            </a:r>
            <a:r>
              <a:rPr lang="ar-SA" dirty="0">
                <a:cs typeface="+mj-cs"/>
              </a:rPr>
              <a:t>اپیدمیولوژی مرگ و میر کودکان زیر 5 سال در دانشگاه علوم پزشکی کرمان </a:t>
            </a:r>
            <a:r>
              <a:rPr lang="fa-IR" dirty="0">
                <a:cs typeface="+mj-cs"/>
              </a:rPr>
              <a:t>1400</a:t>
            </a:r>
            <a:r>
              <a:rPr lang="ar-SA" dirty="0">
                <a:cs typeface="+mj-cs"/>
              </a:rPr>
              <a:t>-139</a:t>
            </a:r>
            <a:r>
              <a:rPr lang="fa-IR" dirty="0">
                <a:cs typeface="+mj-cs"/>
              </a:rPr>
              <a:t>8</a:t>
            </a:r>
            <a:endParaRPr lang="en-US" dirty="0">
              <a:cs typeface="+mj-cs"/>
            </a:endParaRPr>
          </a:p>
          <a:p>
            <a:pPr algn="r" rtl="1"/>
            <a:endParaRPr lang="en-US" dirty="0">
              <a:cs typeface="+mj-cs"/>
            </a:endParaRPr>
          </a:p>
        </p:txBody>
      </p:sp>
      <p:sp>
        <p:nvSpPr>
          <p:cNvPr id="4" name="Date Placeholder 3">
            <a:extLst>
              <a:ext uri="{FF2B5EF4-FFF2-40B4-BE49-F238E27FC236}">
                <a16:creationId xmlns:a16="http://schemas.microsoft.com/office/drawing/2014/main" id="{68A8D125-D22C-A70D-361B-EC7F12E6FED1}"/>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dirty="0">
                <a:solidFill>
                  <a:srgbClr val="FF0000"/>
                </a:solidFill>
              </a:rPr>
              <a:t>هدف کلی</a:t>
            </a:r>
            <a:endParaRPr lang="en-US" dirty="0"/>
          </a:p>
        </p:txBody>
      </p:sp>
      <p:sp>
        <p:nvSpPr>
          <p:cNvPr id="3" name="Content Placeholder 2"/>
          <p:cNvSpPr>
            <a:spLocks noGrp="1"/>
          </p:cNvSpPr>
          <p:nvPr>
            <p:ph idx="1"/>
          </p:nvPr>
        </p:nvSpPr>
        <p:spPr>
          <a:xfrm>
            <a:off x="457200" y="1600200"/>
            <a:ext cx="8229600" cy="4953000"/>
          </a:xfrm>
          <a:solidFill>
            <a:schemeClr val="bg1"/>
          </a:solidFill>
        </p:spPr>
        <p:txBody>
          <a:bodyPr/>
          <a:lstStyle/>
          <a:p>
            <a:pPr algn="just" rtl="1">
              <a:buNone/>
            </a:pPr>
            <a:endParaRPr lang="fa-IR" sz="3600" b="1" dirty="0">
              <a:solidFill>
                <a:srgbClr val="FF0000"/>
              </a:solidFill>
              <a:cs typeface="+mj-cs"/>
            </a:endParaRPr>
          </a:p>
          <a:p>
            <a:pPr algn="just" rtl="1">
              <a:buNone/>
            </a:pPr>
            <a:r>
              <a:rPr lang="fa-IR" sz="3600" b="1" dirty="0">
                <a:solidFill>
                  <a:srgbClr val="FF0000"/>
                </a:solidFill>
                <a:cs typeface="+mj-cs"/>
              </a:rPr>
              <a:t>عنوان: </a:t>
            </a:r>
            <a:r>
              <a:rPr lang="fa-IR" sz="3600" dirty="0">
                <a:cs typeface="+mj-cs"/>
              </a:rPr>
              <a:t>بررسی ارتباط رضایت شغلی و کیفیت زندگی در پرستاران شاغل در بیمارستانهای آموزشی دانشگاه علوم پزشکی کرمان در سال 1400  </a:t>
            </a:r>
          </a:p>
          <a:p>
            <a:pPr algn="just" rtl="1">
              <a:buNone/>
            </a:pPr>
            <a:r>
              <a:rPr lang="fa-IR" b="1" dirty="0">
                <a:solidFill>
                  <a:srgbClr val="00B050"/>
                </a:solidFill>
                <a:cs typeface="+mj-cs"/>
              </a:rPr>
              <a:t>هدف کلی: </a:t>
            </a:r>
            <a:r>
              <a:rPr lang="fa-IR" sz="3600" dirty="0">
                <a:cs typeface="+mj-cs"/>
              </a:rPr>
              <a:t>تعیین ارتباط رضایت شغلی با کیفیت زندگی در پرستاران شاغل در بیمارستانهای آموزشی دانشگاه علوم پزشکی کرمان در سال1400</a:t>
            </a:r>
            <a:r>
              <a:rPr lang="fa-IR" sz="1800" b="1" dirty="0">
                <a:cs typeface="+mj-cs"/>
              </a:rPr>
              <a:t> </a:t>
            </a:r>
          </a:p>
          <a:p>
            <a:pPr algn="r" rtl="1"/>
            <a:endParaRPr lang="en-US" dirty="0">
              <a:cs typeface="+mj-cs"/>
            </a:endParaRPr>
          </a:p>
        </p:txBody>
      </p:sp>
      <p:sp>
        <p:nvSpPr>
          <p:cNvPr id="4" name="Date Placeholder 3">
            <a:extLst>
              <a:ext uri="{FF2B5EF4-FFF2-40B4-BE49-F238E27FC236}">
                <a16:creationId xmlns:a16="http://schemas.microsoft.com/office/drawing/2014/main" id="{CF148E05-95E9-EBC7-C27E-EE0A365A88C3}"/>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0000"/>
                </a:solidFill>
              </a:rPr>
              <a:t>هدف کلی</a:t>
            </a:r>
            <a:endParaRPr lang="en-US" dirty="0"/>
          </a:p>
        </p:txBody>
      </p:sp>
      <p:sp>
        <p:nvSpPr>
          <p:cNvPr id="3" name="Content Placeholder 2"/>
          <p:cNvSpPr>
            <a:spLocks noGrp="1"/>
          </p:cNvSpPr>
          <p:nvPr>
            <p:ph idx="1"/>
          </p:nvPr>
        </p:nvSpPr>
        <p:spPr>
          <a:xfrm>
            <a:off x="381000" y="1752600"/>
            <a:ext cx="8382000" cy="4800600"/>
          </a:xfrm>
          <a:solidFill>
            <a:schemeClr val="bg1"/>
          </a:solidFill>
        </p:spPr>
        <p:txBody>
          <a:bodyPr>
            <a:normAutofit/>
          </a:bodyPr>
          <a:lstStyle/>
          <a:p>
            <a:pPr algn="r" rtl="1">
              <a:buNone/>
            </a:pPr>
            <a:endParaRPr lang="fa-IR" b="1" dirty="0">
              <a:solidFill>
                <a:srgbClr val="FF0000"/>
              </a:solidFill>
              <a:cs typeface="+mj-cs"/>
            </a:endParaRPr>
          </a:p>
          <a:p>
            <a:pPr algn="r" rtl="1">
              <a:buNone/>
            </a:pPr>
            <a:r>
              <a:rPr lang="fa-IR" b="1" dirty="0">
                <a:solidFill>
                  <a:srgbClr val="FF0000"/>
                </a:solidFill>
                <a:cs typeface="+mj-cs"/>
              </a:rPr>
              <a:t>عنوان: </a:t>
            </a:r>
            <a:r>
              <a:rPr lang="fa-IR" sz="3600" dirty="0">
                <a:cs typeface="+mj-cs"/>
              </a:rPr>
              <a:t>مقایسه تاثیر داروی الف و ب در کنترل قند خون بیماران دیابتی</a:t>
            </a:r>
          </a:p>
          <a:p>
            <a:pPr algn="r" rtl="1">
              <a:buNone/>
            </a:pPr>
            <a:endParaRPr lang="fa-IR" sz="3600" dirty="0">
              <a:cs typeface="+mj-cs"/>
            </a:endParaRPr>
          </a:p>
          <a:p>
            <a:pPr algn="r" rtl="1">
              <a:buNone/>
            </a:pPr>
            <a:r>
              <a:rPr lang="fa-IR" sz="3600" b="1" dirty="0">
                <a:solidFill>
                  <a:srgbClr val="00B050"/>
                </a:solidFill>
                <a:cs typeface="+mj-cs"/>
              </a:rPr>
              <a:t>هدف کلی : </a:t>
            </a:r>
            <a:r>
              <a:rPr lang="fa-IR" sz="3600" dirty="0">
                <a:cs typeface="+mj-cs"/>
              </a:rPr>
              <a:t>تعیین تاثیر داروی الف و ب در کنترل قند خون بیماران دیابتی</a:t>
            </a:r>
          </a:p>
          <a:p>
            <a:pPr algn="r" rtl="1">
              <a:buNone/>
            </a:pPr>
            <a:endParaRPr lang="en-US" sz="3600" dirty="0">
              <a:cs typeface="+mj-cs"/>
            </a:endParaRPr>
          </a:p>
        </p:txBody>
      </p:sp>
      <p:sp>
        <p:nvSpPr>
          <p:cNvPr id="4" name="Date Placeholder 3">
            <a:extLst>
              <a:ext uri="{FF2B5EF4-FFF2-40B4-BE49-F238E27FC236}">
                <a16:creationId xmlns:a16="http://schemas.microsoft.com/office/drawing/2014/main" id="{CBEF501F-9D03-697A-B014-35EA65F6E722}"/>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eaLnBrk="1" hangingPunct="1"/>
            <a:r>
              <a:rPr lang="fa-IR" b="1" dirty="0"/>
              <a:t> </a:t>
            </a:r>
            <a:r>
              <a:rPr lang="ar-SA" b="1" dirty="0">
                <a:solidFill>
                  <a:srgbClr val="FF0000"/>
                </a:solidFill>
              </a:rPr>
              <a:t>اهداف جزيي</a:t>
            </a:r>
            <a:endParaRPr lang="en-US" b="1" dirty="0">
              <a:solidFill>
                <a:srgbClr val="FF0000"/>
              </a:solidFill>
            </a:endParaRPr>
          </a:p>
        </p:txBody>
      </p:sp>
      <p:sp>
        <p:nvSpPr>
          <p:cNvPr id="9219" name="Rectangle 3"/>
          <p:cNvSpPr>
            <a:spLocks noGrp="1" noChangeArrowheads="1"/>
          </p:cNvSpPr>
          <p:nvPr>
            <p:ph type="body" idx="1"/>
          </p:nvPr>
        </p:nvSpPr>
        <p:spPr>
          <a:xfrm>
            <a:off x="533400" y="2133600"/>
            <a:ext cx="8183563" cy="4495800"/>
          </a:xfrm>
          <a:solidFill>
            <a:schemeClr val="bg1"/>
          </a:solidFill>
        </p:spPr>
        <p:txBody>
          <a:bodyPr>
            <a:noAutofit/>
          </a:bodyPr>
          <a:lstStyle/>
          <a:p>
            <a:pPr algn="r" rtl="1" eaLnBrk="1" hangingPunct="1">
              <a:lnSpc>
                <a:spcPct val="90000"/>
              </a:lnSpc>
            </a:pPr>
            <a:r>
              <a:rPr lang="ar-SA" sz="3600" dirty="0">
                <a:cs typeface="+mj-cs"/>
              </a:rPr>
              <a:t>اهدافي كه از شكستن هدف كلي به اجزا كوچكتر به دست خواهند آمد.</a:t>
            </a:r>
            <a:endParaRPr lang="fa-IR" sz="3600" dirty="0">
              <a:cs typeface="+mj-cs"/>
            </a:endParaRPr>
          </a:p>
          <a:p>
            <a:pPr algn="r" rtl="1" eaLnBrk="1" hangingPunct="1">
              <a:lnSpc>
                <a:spcPct val="90000"/>
              </a:lnSpc>
            </a:pPr>
            <a:endParaRPr lang="ar-SA" sz="3600" dirty="0">
              <a:cs typeface="+mj-cs"/>
            </a:endParaRPr>
          </a:p>
          <a:p>
            <a:pPr algn="r" rtl="1" eaLnBrk="1" hangingPunct="1">
              <a:lnSpc>
                <a:spcPct val="90000"/>
              </a:lnSpc>
            </a:pPr>
            <a:r>
              <a:rPr lang="ar-SA" sz="3600" dirty="0">
                <a:cs typeface="+mj-cs"/>
              </a:rPr>
              <a:t>بايد ابعاد گوناگون مسئله و عوامل كليدي متاثر كننده و يا ايجاد كننده آن را پوشش دهند.</a:t>
            </a:r>
            <a:endParaRPr lang="fa-IR" sz="3600" dirty="0">
              <a:cs typeface="+mj-cs"/>
            </a:endParaRPr>
          </a:p>
          <a:p>
            <a:pPr algn="r" rtl="1" eaLnBrk="1" hangingPunct="1">
              <a:lnSpc>
                <a:spcPct val="90000"/>
              </a:lnSpc>
              <a:buNone/>
            </a:pPr>
            <a:endParaRPr lang="ar-SA" sz="3600" dirty="0">
              <a:cs typeface="+mj-cs"/>
            </a:endParaRPr>
          </a:p>
          <a:p>
            <a:pPr algn="r" rtl="1" eaLnBrk="1" hangingPunct="1">
              <a:lnSpc>
                <a:spcPct val="90000"/>
              </a:lnSpc>
            </a:pPr>
            <a:r>
              <a:rPr lang="ar-SA" sz="3600" dirty="0">
                <a:cs typeface="+mj-cs"/>
              </a:rPr>
              <a:t>بايد از نظر منطقي بهم پيوسته باشند.</a:t>
            </a:r>
          </a:p>
          <a:p>
            <a:pPr algn="r" rtl="1" eaLnBrk="1" hangingPunct="1">
              <a:lnSpc>
                <a:spcPct val="90000"/>
              </a:lnSpc>
              <a:buFont typeface="Wingdings" pitchFamily="2" charset="2"/>
              <a:buNone/>
            </a:pPr>
            <a:endParaRPr lang="ar-SA" sz="3600" dirty="0">
              <a:cs typeface="+mj-cs"/>
            </a:endParaRPr>
          </a:p>
          <a:p>
            <a:pPr algn="r" rtl="1" eaLnBrk="1" hangingPunct="1">
              <a:lnSpc>
                <a:spcPct val="90000"/>
              </a:lnSpc>
              <a:buFont typeface="Wingdings" pitchFamily="2" charset="2"/>
              <a:buNone/>
            </a:pPr>
            <a:r>
              <a:rPr lang="ar-SA" sz="3600" dirty="0">
                <a:cs typeface="+mj-cs"/>
              </a:rPr>
              <a:t> </a:t>
            </a:r>
            <a:r>
              <a:rPr lang="ar-SA" sz="2800" b="1" dirty="0">
                <a:cs typeface="+mj-cs"/>
              </a:rPr>
              <a:t> </a:t>
            </a:r>
          </a:p>
          <a:p>
            <a:pPr algn="r" rtl="1" eaLnBrk="1" hangingPunct="1">
              <a:lnSpc>
                <a:spcPct val="90000"/>
              </a:lnSpc>
              <a:buFont typeface="Wingdings" pitchFamily="2" charset="2"/>
              <a:buNone/>
            </a:pPr>
            <a:endParaRPr lang="en-US" sz="2800" b="1" dirty="0">
              <a:cs typeface="+mj-cs"/>
            </a:endParaRPr>
          </a:p>
        </p:txBody>
      </p:sp>
      <p:sp>
        <p:nvSpPr>
          <p:cNvPr id="2" name="Date Placeholder 1">
            <a:extLst>
              <a:ext uri="{FF2B5EF4-FFF2-40B4-BE49-F238E27FC236}">
                <a16:creationId xmlns:a16="http://schemas.microsoft.com/office/drawing/2014/main" id="{E8307696-A642-24A4-D44E-E15A15459DFC}"/>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6" name="Rectangle 2"/>
          <p:cNvSpPr>
            <a:spLocks noGrp="1" noChangeArrowheads="1"/>
          </p:cNvSpPr>
          <p:nvPr>
            <p:ph type="title"/>
          </p:nvPr>
        </p:nvSpPr>
        <p:spPr>
          <a:xfrm>
            <a:off x="1219200" y="274638"/>
            <a:ext cx="7467600" cy="1143000"/>
          </a:xfrm>
        </p:spPr>
        <p:txBody>
          <a:bodyPr/>
          <a:lstStyle/>
          <a:p>
            <a:pPr rtl="1" eaLnBrk="1" hangingPunct="1"/>
            <a:r>
              <a:rPr lang="en-US" dirty="0">
                <a:solidFill>
                  <a:srgbClr val="FF0000"/>
                </a:solidFill>
              </a:rPr>
              <a:t>  </a:t>
            </a:r>
            <a:r>
              <a:rPr lang="ar-SA" dirty="0">
                <a:solidFill>
                  <a:srgbClr val="FF0000"/>
                </a:solidFill>
              </a:rPr>
              <a:t>فوايد تنظيم اهداف جزيي :</a:t>
            </a:r>
            <a:endParaRPr lang="en-US" dirty="0">
              <a:solidFill>
                <a:srgbClr val="FF0000"/>
              </a:solidFill>
            </a:endParaRPr>
          </a:p>
        </p:txBody>
      </p:sp>
      <p:sp>
        <p:nvSpPr>
          <p:cNvPr id="10243" name="Rectangle 3"/>
          <p:cNvSpPr>
            <a:spLocks noGrp="1" noChangeArrowheads="1"/>
          </p:cNvSpPr>
          <p:nvPr>
            <p:ph type="body" idx="1"/>
          </p:nvPr>
        </p:nvSpPr>
        <p:spPr>
          <a:xfrm>
            <a:off x="228600" y="1524000"/>
            <a:ext cx="8458200" cy="5105400"/>
          </a:xfrm>
          <a:solidFill>
            <a:schemeClr val="bg1"/>
          </a:solidFill>
        </p:spPr>
        <p:txBody>
          <a:bodyPr>
            <a:noAutofit/>
          </a:bodyPr>
          <a:lstStyle/>
          <a:p>
            <a:pPr algn="r" rtl="1" eaLnBrk="1" hangingPunct="1">
              <a:lnSpc>
                <a:spcPct val="90000"/>
              </a:lnSpc>
            </a:pPr>
            <a:r>
              <a:rPr lang="ar-SA" sz="3600" dirty="0">
                <a:cs typeface="+mj-cs"/>
              </a:rPr>
              <a:t> متمركز ساختن مطالعه ( محدود ساختن آن به جنبه هاي اساسي)</a:t>
            </a:r>
            <a:endParaRPr lang="en-US" sz="3600" dirty="0">
              <a:cs typeface="+mj-cs"/>
            </a:endParaRPr>
          </a:p>
          <a:p>
            <a:pPr algn="r" rtl="1" eaLnBrk="1" hangingPunct="1">
              <a:lnSpc>
                <a:spcPct val="90000"/>
              </a:lnSpc>
            </a:pPr>
            <a:r>
              <a:rPr lang="ar-SA" sz="3600" dirty="0">
                <a:cs typeface="+mj-cs"/>
              </a:rPr>
              <a:t>ممانعت از گرداوري اطلاعاتي كه چندان براي درك و حل بهتر مسئله مورد نظر ضروري  نيستند.</a:t>
            </a:r>
            <a:endParaRPr lang="en-US" sz="3600" dirty="0">
              <a:cs typeface="+mj-cs"/>
            </a:endParaRPr>
          </a:p>
          <a:p>
            <a:pPr algn="r" rtl="1" eaLnBrk="1" hangingPunct="1">
              <a:lnSpc>
                <a:spcPct val="90000"/>
              </a:lnSpc>
            </a:pPr>
            <a:r>
              <a:rPr lang="ar-SA" sz="3600" dirty="0">
                <a:cs typeface="+mj-cs"/>
              </a:rPr>
              <a:t>تنظيم آنچه كه اميدواريم توسط مطالعه به آن برسيم.</a:t>
            </a:r>
            <a:endParaRPr lang="fa-IR" sz="3600" dirty="0">
              <a:cs typeface="+mj-cs"/>
            </a:endParaRPr>
          </a:p>
          <a:p>
            <a:pPr algn="r" rtl="1">
              <a:lnSpc>
                <a:spcPct val="90000"/>
              </a:lnSpc>
            </a:pPr>
            <a:r>
              <a:rPr lang="ar-SA" sz="3600" dirty="0">
                <a:cs typeface="+mj-cs"/>
              </a:rPr>
              <a:t>برآورد </a:t>
            </a:r>
            <a:r>
              <a:rPr lang="fa-IR" sz="3600" dirty="0">
                <a:cs typeface="+mj-cs"/>
              </a:rPr>
              <a:t>صحیح </a:t>
            </a:r>
            <a:r>
              <a:rPr lang="ar-SA" sz="3600" dirty="0">
                <a:cs typeface="+mj-cs"/>
              </a:rPr>
              <a:t>بودجه و زمان لازم براي اجراي طرح</a:t>
            </a:r>
            <a:endParaRPr lang="en-US" sz="3600" dirty="0">
              <a:cs typeface="+mj-cs"/>
            </a:endParaRPr>
          </a:p>
          <a:p>
            <a:pPr algn="r" rtl="1">
              <a:lnSpc>
                <a:spcPct val="90000"/>
              </a:lnSpc>
            </a:pPr>
            <a:r>
              <a:rPr lang="fa-IR" sz="3600" dirty="0">
                <a:cs typeface="+mj-cs"/>
              </a:rPr>
              <a:t>کمک به </a:t>
            </a:r>
            <a:r>
              <a:rPr lang="ar-SA" sz="3600" dirty="0">
                <a:cs typeface="+mj-cs"/>
              </a:rPr>
              <a:t>ارزيابي طرح</a:t>
            </a:r>
            <a:endParaRPr lang="en-US" sz="3600" dirty="0">
              <a:cs typeface="+mj-cs"/>
            </a:endParaRPr>
          </a:p>
          <a:p>
            <a:pPr algn="r" rtl="1">
              <a:lnSpc>
                <a:spcPct val="90000"/>
              </a:lnSpc>
            </a:pPr>
            <a:r>
              <a:rPr lang="ar-SA" sz="3600" dirty="0">
                <a:cs typeface="+mj-cs"/>
              </a:rPr>
              <a:t>انتخاب </a:t>
            </a:r>
            <a:r>
              <a:rPr lang="fa-IR" sz="3600" dirty="0">
                <a:cs typeface="+mj-cs"/>
              </a:rPr>
              <a:t>صحیح </a:t>
            </a:r>
            <a:r>
              <a:rPr lang="ar-SA" sz="3600" dirty="0">
                <a:cs typeface="+mj-cs"/>
              </a:rPr>
              <a:t>متغيرها و شيوه آناليز داده‌ها</a:t>
            </a:r>
          </a:p>
          <a:p>
            <a:pPr algn="r" rtl="1" eaLnBrk="1" hangingPunct="1">
              <a:lnSpc>
                <a:spcPct val="90000"/>
              </a:lnSpc>
            </a:pPr>
            <a:endParaRPr lang="ar-SA" sz="3600" dirty="0">
              <a:cs typeface="+mj-cs"/>
            </a:endParaRPr>
          </a:p>
          <a:p>
            <a:pPr algn="r" rtl="1" eaLnBrk="1" hangingPunct="1">
              <a:lnSpc>
                <a:spcPct val="90000"/>
              </a:lnSpc>
              <a:buFont typeface="Wingdings" pitchFamily="2" charset="2"/>
              <a:buNone/>
            </a:pPr>
            <a:r>
              <a:rPr lang="ar-SA" sz="2800" b="1" dirty="0">
                <a:cs typeface="+mj-cs"/>
              </a:rPr>
              <a:t> </a:t>
            </a:r>
          </a:p>
          <a:p>
            <a:pPr algn="r" rtl="1" eaLnBrk="1" hangingPunct="1">
              <a:lnSpc>
                <a:spcPct val="90000"/>
              </a:lnSpc>
              <a:buFont typeface="Wingdings" pitchFamily="2" charset="2"/>
              <a:buNone/>
            </a:pPr>
            <a:endParaRPr lang="en-US" sz="2800" b="1" dirty="0">
              <a:cs typeface="+mj-cs"/>
            </a:endParaRPr>
          </a:p>
        </p:txBody>
      </p:sp>
      <p:graphicFrame>
        <p:nvGraphicFramePr>
          <p:cNvPr id="3074" name="Object 9"/>
          <p:cNvGraphicFramePr>
            <a:graphicFrameLocks noChangeAspect="1"/>
          </p:cNvGraphicFramePr>
          <p:nvPr/>
        </p:nvGraphicFramePr>
        <p:xfrm>
          <a:off x="228600" y="228600"/>
          <a:ext cx="2286000" cy="1270000"/>
        </p:xfrm>
        <a:graphic>
          <a:graphicData uri="http://schemas.openxmlformats.org/presentationml/2006/ole">
            <mc:AlternateContent xmlns:mc="http://schemas.openxmlformats.org/markup-compatibility/2006">
              <mc:Choice xmlns:v="urn:schemas-microsoft-com:vml" Requires="v">
                <p:oleObj name="Photo Editor Photo" r:id="rId3" imgW="714286" imgH="714286" progId="">
                  <p:embed/>
                </p:oleObj>
              </mc:Choice>
              <mc:Fallback>
                <p:oleObj name="Photo Editor Photo" r:id="rId3" imgW="714286" imgH="714286"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228600"/>
                        <a:ext cx="2286000" cy="127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Date Placeholder 1">
            <a:extLst>
              <a:ext uri="{FF2B5EF4-FFF2-40B4-BE49-F238E27FC236}">
                <a16:creationId xmlns:a16="http://schemas.microsoft.com/office/drawing/2014/main" id="{E6B17D64-A1AF-FD24-D1FE-3F18914EC264}"/>
              </a:ext>
            </a:extLst>
          </p:cNvPr>
          <p:cNvSpPr>
            <a:spLocks noGrp="1"/>
          </p:cNvSpPr>
          <p:nvPr>
            <p:ph type="dt" sz="half" idx="10"/>
          </p:nvPr>
        </p:nvSpPr>
        <p:spPr/>
        <p:txBody>
          <a:bodyPr/>
          <a:lstStyle/>
          <a:p>
            <a:r>
              <a:rPr lang="en-US"/>
              <a:t>1403/04/12</a:t>
            </a:r>
          </a:p>
        </p:txBody>
      </p:sp>
    </p:spTree>
    <p:extLst>
      <p:ext uri="{BB962C8B-B14F-4D97-AF65-F5344CB8AC3E}">
        <p14:creationId xmlns:p14="http://schemas.microsoft.com/office/powerpoint/2010/main" val="1870888218"/>
      </p:ext>
    </p:extLst>
  </p:cSld>
  <p:clrMapOvr>
    <a:masterClrMapping/>
  </p:clrMapOvr>
  <p:transition>
    <p:wheel spokes="8"/>
  </p:transition>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00" name="Rectangle 2"/>
          <p:cNvSpPr>
            <a:spLocks noGrp="1" noChangeArrowheads="1"/>
          </p:cNvSpPr>
          <p:nvPr>
            <p:ph type="title"/>
          </p:nvPr>
        </p:nvSpPr>
        <p:spPr>
          <a:xfrm>
            <a:off x="0" y="457200"/>
            <a:ext cx="8229600" cy="1143000"/>
          </a:xfrm>
        </p:spPr>
        <p:txBody>
          <a:bodyPr/>
          <a:lstStyle/>
          <a:p>
            <a:pPr algn="r" rtl="1" eaLnBrk="1" hangingPunct="1"/>
            <a:r>
              <a:rPr lang="en-US" dirty="0">
                <a:solidFill>
                  <a:srgbClr val="FF0000"/>
                </a:solidFill>
              </a:rPr>
              <a:t>  </a:t>
            </a:r>
            <a:r>
              <a:rPr lang="ar-SA" dirty="0">
                <a:solidFill>
                  <a:srgbClr val="FF0000"/>
                </a:solidFill>
              </a:rPr>
              <a:t>بيان نمودن اهداف :</a:t>
            </a:r>
            <a:endParaRPr lang="en-US" dirty="0">
              <a:solidFill>
                <a:srgbClr val="FF0000"/>
              </a:solidFill>
            </a:endParaRPr>
          </a:p>
        </p:txBody>
      </p:sp>
      <p:sp>
        <p:nvSpPr>
          <p:cNvPr id="11267" name="Rectangle 3"/>
          <p:cNvSpPr>
            <a:spLocks noGrp="1" noChangeArrowheads="1"/>
          </p:cNvSpPr>
          <p:nvPr>
            <p:ph type="body" idx="1"/>
          </p:nvPr>
        </p:nvSpPr>
        <p:spPr>
          <a:xfrm>
            <a:off x="457200" y="2362200"/>
            <a:ext cx="8382000" cy="4191000"/>
          </a:xfrm>
        </p:spPr>
        <p:txBody>
          <a:bodyPr>
            <a:normAutofit/>
          </a:bodyPr>
          <a:lstStyle/>
          <a:p>
            <a:pPr algn="r" rtl="1" eaLnBrk="1" hangingPunct="1">
              <a:lnSpc>
                <a:spcPct val="90000"/>
              </a:lnSpc>
            </a:pPr>
            <a:r>
              <a:rPr lang="ar-SA" sz="4000" dirty="0">
                <a:cs typeface="+mj-cs"/>
              </a:rPr>
              <a:t>به صورت منطقي بيان شوند.</a:t>
            </a:r>
          </a:p>
          <a:p>
            <a:pPr algn="r" rtl="1" eaLnBrk="1" hangingPunct="1">
              <a:lnSpc>
                <a:spcPct val="90000"/>
              </a:lnSpc>
            </a:pPr>
            <a:r>
              <a:rPr lang="ar-SA" sz="4000" dirty="0">
                <a:cs typeface="+mj-cs"/>
              </a:rPr>
              <a:t>به صورت عملي و قابل اندازه گيري بيان شوند.</a:t>
            </a:r>
          </a:p>
          <a:p>
            <a:pPr algn="r" rtl="1" eaLnBrk="1" hangingPunct="1">
              <a:lnSpc>
                <a:spcPct val="90000"/>
              </a:lnSpc>
            </a:pPr>
            <a:r>
              <a:rPr lang="ar-SA" sz="4000" dirty="0">
                <a:cs typeface="+mj-cs"/>
              </a:rPr>
              <a:t>واقع بينانه باشند.</a:t>
            </a:r>
          </a:p>
          <a:p>
            <a:pPr algn="r" rtl="1" eaLnBrk="1" hangingPunct="1">
              <a:lnSpc>
                <a:spcPct val="90000"/>
              </a:lnSpc>
            </a:pPr>
            <a:r>
              <a:rPr lang="ar-SA" sz="4000" dirty="0">
                <a:cs typeface="+mj-cs"/>
              </a:rPr>
              <a:t>با افعال قابل سنجش بيان شوند</a:t>
            </a:r>
            <a:r>
              <a:rPr lang="en-US" sz="4000" dirty="0">
                <a:cs typeface="+mj-cs"/>
              </a:rPr>
              <a:t>.</a:t>
            </a:r>
            <a:endParaRPr lang="ar-SA" sz="4000" dirty="0">
              <a:cs typeface="+mj-cs"/>
            </a:endParaRPr>
          </a:p>
          <a:p>
            <a:pPr algn="r" rtl="1" eaLnBrk="1" hangingPunct="1">
              <a:lnSpc>
                <a:spcPct val="90000"/>
              </a:lnSpc>
            </a:pPr>
            <a:endParaRPr lang="en-US" sz="4000" dirty="0">
              <a:cs typeface="+mj-cs"/>
            </a:endParaRPr>
          </a:p>
        </p:txBody>
      </p:sp>
      <p:graphicFrame>
        <p:nvGraphicFramePr>
          <p:cNvPr id="4098" name="Object 4"/>
          <p:cNvGraphicFramePr>
            <a:graphicFrameLocks noChangeAspect="1"/>
          </p:cNvGraphicFramePr>
          <p:nvPr/>
        </p:nvGraphicFramePr>
        <p:xfrm>
          <a:off x="1066800" y="609600"/>
          <a:ext cx="1881188" cy="1881188"/>
        </p:xfrm>
        <a:graphic>
          <a:graphicData uri="http://schemas.openxmlformats.org/presentationml/2006/ole">
            <mc:AlternateContent xmlns:mc="http://schemas.openxmlformats.org/markup-compatibility/2006">
              <mc:Choice xmlns:v="urn:schemas-microsoft-com:vml" Requires="v">
                <p:oleObj name="Photo Editor Photo" r:id="rId2" imgW="714286" imgH="714286" progId="">
                  <p:embed/>
                </p:oleObj>
              </mc:Choice>
              <mc:Fallback>
                <p:oleObj name="Photo Editor Photo" r:id="rId2" imgW="714286" imgH="714286"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609600"/>
                        <a:ext cx="1881188" cy="188118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p:nvPr/>
        </p:nvSpPr>
        <p:spPr>
          <a:xfrm>
            <a:off x="7162800" y="5943600"/>
            <a:ext cx="15240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79A0270B-988E-D3E4-034F-065A1B077DC2}"/>
              </a:ext>
            </a:extLst>
          </p:cNvPr>
          <p:cNvSpPr>
            <a:spLocks noGrp="1"/>
          </p:cNvSpPr>
          <p:nvPr>
            <p:ph type="dt" sz="half" idx="10"/>
          </p:nvPr>
        </p:nvSpPr>
        <p:spPr/>
        <p:txBody>
          <a:bodyPr/>
          <a:lstStyle/>
          <a:p>
            <a:r>
              <a:rPr lang="en-US"/>
              <a:t>1403/04/12</a:t>
            </a:r>
          </a:p>
        </p:txBody>
      </p:sp>
    </p:spTree>
    <p:extLst>
      <p:ext uri="{BB962C8B-B14F-4D97-AF65-F5344CB8AC3E}">
        <p14:creationId xmlns:p14="http://schemas.microsoft.com/office/powerpoint/2010/main" val="712823758"/>
      </p:ext>
    </p:extLst>
  </p:cSld>
  <p:clrMapOvr>
    <a:masterClrMapping/>
  </p:clrMapOvr>
  <p:transition>
    <p:wheel spokes="8"/>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en-US" dirty="0">
                <a:solidFill>
                  <a:srgbClr val="FF0000"/>
                </a:solidFill>
              </a:rPr>
              <a:t>  </a:t>
            </a:r>
            <a:r>
              <a:rPr lang="ar-SA" dirty="0">
                <a:solidFill>
                  <a:srgbClr val="FF0000"/>
                </a:solidFill>
              </a:rPr>
              <a:t>بيان نمودن اهداف :</a:t>
            </a:r>
            <a:endParaRPr lang="en-US" dirty="0">
              <a:solidFill>
                <a:srgbClr val="FF0000"/>
              </a:solidFill>
            </a:endParaRPr>
          </a:p>
        </p:txBody>
      </p:sp>
      <p:sp>
        <p:nvSpPr>
          <p:cNvPr id="3" name="Content Placeholder 2"/>
          <p:cNvSpPr>
            <a:spLocks noGrp="1"/>
          </p:cNvSpPr>
          <p:nvPr>
            <p:ph idx="1"/>
          </p:nvPr>
        </p:nvSpPr>
        <p:spPr>
          <a:xfrm>
            <a:off x="457200" y="1600200"/>
            <a:ext cx="8305800" cy="5029200"/>
          </a:xfrm>
          <a:solidFill>
            <a:schemeClr val="bg1"/>
          </a:solidFill>
        </p:spPr>
        <p:txBody>
          <a:bodyPr>
            <a:normAutofit lnSpcReduction="10000"/>
          </a:bodyPr>
          <a:lstStyle/>
          <a:p>
            <a:pPr algn="just" rtl="1">
              <a:buNone/>
            </a:pPr>
            <a:r>
              <a:rPr lang="fa-IR" dirty="0">
                <a:cs typeface="+mj-cs"/>
              </a:rPr>
              <a:t>افعال مناسب:  اهداف ویژه باید با افعال عملی(</a:t>
            </a:r>
            <a:r>
              <a:rPr lang="en-US" dirty="0">
                <a:cs typeface="+mj-cs"/>
              </a:rPr>
              <a:t>Action</a:t>
            </a:r>
            <a:r>
              <a:rPr lang="fa-IR" dirty="0">
                <a:cs typeface="+mj-cs"/>
              </a:rPr>
              <a:t>) مناسب شروع شوند</a:t>
            </a:r>
          </a:p>
          <a:p>
            <a:pPr algn="just" rtl="1">
              <a:buClr>
                <a:schemeClr val="accent1">
                  <a:lumMod val="75000"/>
                </a:schemeClr>
              </a:buClr>
              <a:buFont typeface="Courier New" pitchFamily="49" charset="0"/>
              <a:buChar char="o"/>
            </a:pPr>
            <a:r>
              <a:rPr lang="fa-IR" dirty="0">
                <a:solidFill>
                  <a:srgbClr val="00B050"/>
                </a:solidFill>
                <a:cs typeface="+mj-cs"/>
              </a:rPr>
              <a:t>تع</a:t>
            </a:r>
            <a:r>
              <a:rPr lang="ar-SA" dirty="0">
                <a:solidFill>
                  <a:srgbClr val="00B050"/>
                </a:solidFill>
                <a:cs typeface="+mj-cs"/>
              </a:rPr>
              <a:t>يي</a:t>
            </a:r>
            <a:r>
              <a:rPr lang="fa-IR" dirty="0">
                <a:solidFill>
                  <a:srgbClr val="00B050"/>
                </a:solidFill>
                <a:cs typeface="+mj-cs"/>
              </a:rPr>
              <a:t>ن </a:t>
            </a:r>
            <a:r>
              <a:rPr lang="en-US" dirty="0">
                <a:cs typeface="+mj-cs"/>
              </a:rPr>
              <a:t>Determination          </a:t>
            </a:r>
            <a:r>
              <a:rPr lang="fa-IR" dirty="0">
                <a:cs typeface="+mj-cs"/>
              </a:rPr>
              <a:t> </a:t>
            </a:r>
          </a:p>
          <a:p>
            <a:pPr algn="just" rtl="1">
              <a:buClr>
                <a:schemeClr val="accent1">
                  <a:lumMod val="75000"/>
                </a:schemeClr>
              </a:buClr>
              <a:buFont typeface="Courier New" pitchFamily="49" charset="0"/>
              <a:buChar char="o"/>
            </a:pPr>
            <a:r>
              <a:rPr lang="fa-IR" dirty="0">
                <a:solidFill>
                  <a:srgbClr val="00B050"/>
                </a:solidFill>
                <a:cs typeface="+mj-cs"/>
              </a:rPr>
              <a:t>مقا</a:t>
            </a:r>
            <a:r>
              <a:rPr lang="ar-SA" dirty="0">
                <a:solidFill>
                  <a:srgbClr val="00B050"/>
                </a:solidFill>
                <a:cs typeface="+mj-cs"/>
              </a:rPr>
              <a:t>ي</a:t>
            </a:r>
            <a:r>
              <a:rPr lang="fa-IR" dirty="0">
                <a:solidFill>
                  <a:srgbClr val="00B050"/>
                </a:solidFill>
                <a:cs typeface="+mj-cs"/>
              </a:rPr>
              <a:t>سه           </a:t>
            </a:r>
            <a:r>
              <a:rPr lang="en-US" dirty="0">
                <a:solidFill>
                  <a:srgbClr val="00B050"/>
                </a:solidFill>
                <a:cs typeface="+mj-cs"/>
              </a:rPr>
              <a:t> </a:t>
            </a:r>
            <a:r>
              <a:rPr lang="en-US" dirty="0">
                <a:cs typeface="+mj-cs"/>
              </a:rPr>
              <a:t>Comparison</a:t>
            </a:r>
            <a:r>
              <a:rPr lang="fa-IR" dirty="0">
                <a:cs typeface="+mj-cs"/>
              </a:rPr>
              <a:t> </a:t>
            </a:r>
          </a:p>
          <a:p>
            <a:pPr algn="just" rtl="1">
              <a:buClr>
                <a:schemeClr val="accent1">
                  <a:lumMod val="75000"/>
                </a:schemeClr>
              </a:buClr>
              <a:buFont typeface="Courier New" pitchFamily="49" charset="0"/>
              <a:buChar char="o"/>
            </a:pPr>
            <a:r>
              <a:rPr lang="fa-IR" dirty="0">
                <a:solidFill>
                  <a:srgbClr val="00B050"/>
                </a:solidFill>
                <a:cs typeface="+mj-cs"/>
              </a:rPr>
              <a:t>محاسبه </a:t>
            </a:r>
            <a:r>
              <a:rPr lang="fa-IR" dirty="0">
                <a:cs typeface="+mj-cs"/>
              </a:rPr>
              <a:t>         </a:t>
            </a:r>
            <a:r>
              <a:rPr lang="en-US" dirty="0">
                <a:cs typeface="+mj-cs"/>
              </a:rPr>
              <a:t>Calculation</a:t>
            </a:r>
            <a:endParaRPr lang="fa-IR" dirty="0">
              <a:cs typeface="+mj-cs"/>
            </a:endParaRPr>
          </a:p>
          <a:p>
            <a:pPr algn="just" rtl="1">
              <a:buClr>
                <a:schemeClr val="accent1">
                  <a:lumMod val="75000"/>
                </a:schemeClr>
              </a:buClr>
              <a:buFont typeface="Courier New" pitchFamily="49" charset="0"/>
              <a:buChar char="o"/>
            </a:pPr>
            <a:r>
              <a:rPr lang="fa-IR" dirty="0">
                <a:solidFill>
                  <a:srgbClr val="00B050"/>
                </a:solidFill>
                <a:cs typeface="+mj-cs"/>
              </a:rPr>
              <a:t>اولو</a:t>
            </a:r>
            <a:r>
              <a:rPr lang="ar-SA" dirty="0">
                <a:solidFill>
                  <a:srgbClr val="00B050"/>
                </a:solidFill>
                <a:cs typeface="+mj-cs"/>
              </a:rPr>
              <a:t>ي</a:t>
            </a:r>
            <a:r>
              <a:rPr lang="fa-IR" dirty="0">
                <a:solidFill>
                  <a:srgbClr val="00B050"/>
                </a:solidFill>
                <a:cs typeface="+mj-cs"/>
              </a:rPr>
              <a:t>ت بند</a:t>
            </a:r>
            <a:r>
              <a:rPr lang="ar-SA" dirty="0">
                <a:solidFill>
                  <a:srgbClr val="00B050"/>
                </a:solidFill>
                <a:cs typeface="+mj-cs"/>
              </a:rPr>
              <a:t>ي</a:t>
            </a:r>
            <a:r>
              <a:rPr lang="fa-IR" dirty="0">
                <a:solidFill>
                  <a:srgbClr val="00B050"/>
                </a:solidFill>
                <a:cs typeface="+mj-cs"/>
              </a:rPr>
              <a:t>        </a:t>
            </a:r>
            <a:r>
              <a:rPr lang="en-US" dirty="0">
                <a:cs typeface="+mj-cs"/>
              </a:rPr>
              <a:t>Ranking</a:t>
            </a:r>
            <a:r>
              <a:rPr lang="fa-IR" dirty="0">
                <a:cs typeface="+mj-cs"/>
              </a:rPr>
              <a:t> </a:t>
            </a:r>
          </a:p>
          <a:p>
            <a:pPr algn="just" rtl="1">
              <a:buClr>
                <a:schemeClr val="accent1">
                  <a:lumMod val="75000"/>
                </a:schemeClr>
              </a:buClr>
              <a:buFont typeface="Courier New" pitchFamily="49" charset="0"/>
              <a:buChar char="o"/>
            </a:pPr>
            <a:r>
              <a:rPr lang="fa-IR" dirty="0">
                <a:solidFill>
                  <a:srgbClr val="00B050"/>
                </a:solidFill>
                <a:cs typeface="+mj-cs"/>
              </a:rPr>
              <a:t>برآورد</a:t>
            </a:r>
            <a:r>
              <a:rPr lang="fa-IR" dirty="0">
                <a:cs typeface="+mj-cs"/>
              </a:rPr>
              <a:t>              </a:t>
            </a:r>
            <a:r>
              <a:rPr lang="en-US" dirty="0">
                <a:cs typeface="+mj-cs"/>
              </a:rPr>
              <a:t>  Estimation</a:t>
            </a:r>
            <a:r>
              <a:rPr lang="fa-IR" dirty="0">
                <a:cs typeface="+mj-cs"/>
              </a:rPr>
              <a:t> </a:t>
            </a:r>
          </a:p>
          <a:p>
            <a:pPr algn="just" rtl="1"/>
            <a:r>
              <a:rPr lang="ar-SA" dirty="0">
                <a:cs typeface="+mj-cs"/>
              </a:rPr>
              <a:t>افعال مبهم و فاقد عمل: اذعان كردن، فهميدن،</a:t>
            </a:r>
            <a:r>
              <a:rPr lang="fa-IR" dirty="0">
                <a:cs typeface="+mj-cs"/>
              </a:rPr>
              <a:t> </a:t>
            </a:r>
            <a:r>
              <a:rPr lang="ar-SA" dirty="0">
                <a:cs typeface="+mj-cs"/>
              </a:rPr>
              <a:t>مطالعه نمودن، معتقد بودن، </a:t>
            </a:r>
            <a:r>
              <a:rPr lang="fa-IR" dirty="0">
                <a:cs typeface="+mj-cs"/>
              </a:rPr>
              <a:t> </a:t>
            </a:r>
            <a:r>
              <a:rPr lang="ar-SA" dirty="0">
                <a:cs typeface="+mj-cs"/>
              </a:rPr>
              <a:t>درك كردن، باور كردن ، گمان كردن</a:t>
            </a:r>
            <a:endParaRPr lang="en-US" dirty="0">
              <a:cs typeface="+mj-cs"/>
            </a:endParaRPr>
          </a:p>
          <a:p>
            <a:pPr algn="r" rtl="1"/>
            <a:endParaRPr lang="en-US" dirty="0">
              <a:cs typeface="+mj-cs"/>
            </a:endParaRPr>
          </a:p>
        </p:txBody>
      </p:sp>
      <p:sp>
        <p:nvSpPr>
          <p:cNvPr id="4" name="Date Placeholder 3">
            <a:extLst>
              <a:ext uri="{FF2B5EF4-FFF2-40B4-BE49-F238E27FC236}">
                <a16:creationId xmlns:a16="http://schemas.microsoft.com/office/drawing/2014/main" id="{AFB1BD03-90C5-AD0A-4A5F-49B2814E6F58}"/>
              </a:ext>
            </a:extLst>
          </p:cNvPr>
          <p:cNvSpPr>
            <a:spLocks noGrp="1"/>
          </p:cNvSpPr>
          <p:nvPr>
            <p:ph type="dt" sz="half" idx="10"/>
          </p:nvPr>
        </p:nvSpPr>
        <p:spPr/>
        <p:txBody>
          <a:bodyPr/>
          <a:lstStyle/>
          <a:p>
            <a:r>
              <a:rPr lang="en-US"/>
              <a:t>1403/04/12</a:t>
            </a:r>
          </a:p>
        </p:txBody>
      </p:sp>
    </p:spTree>
    <p:extLst>
      <p:ext uri="{BB962C8B-B14F-4D97-AF65-F5344CB8AC3E}">
        <p14:creationId xmlns:p14="http://schemas.microsoft.com/office/powerpoint/2010/main" val="2724677171"/>
      </p:ext>
    </p:extLst>
  </p:cSld>
  <p:clrMapOvr>
    <a:masterClrMapping/>
  </p:clrMapOvr>
  <p:transition>
    <p:wheel spokes="8"/>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9947-2EC7-BA4A-622C-791DA9B31134}"/>
              </a:ext>
            </a:extLst>
          </p:cNvPr>
          <p:cNvSpPr>
            <a:spLocks noGrp="1"/>
          </p:cNvSpPr>
          <p:nvPr>
            <p:ph type="title"/>
          </p:nvPr>
        </p:nvSpPr>
        <p:spPr/>
        <p:txBody>
          <a:bodyPr/>
          <a:lstStyle/>
          <a:p>
            <a:r>
              <a:rPr lang="fa-IR" dirty="0">
                <a:solidFill>
                  <a:srgbClr val="FF0000"/>
                </a:solidFill>
                <a:cs typeface="B Titr" panose="00000700000000000000" pitchFamily="2" charset="-78"/>
              </a:rPr>
              <a:t>اشتباهات رایج در نوشتن اهداف</a:t>
            </a:r>
            <a:endParaRPr lang="en-US" dirty="0">
              <a:solidFill>
                <a:srgbClr val="FF0000"/>
              </a:solidFill>
              <a:cs typeface="B Titr" panose="00000700000000000000" pitchFamily="2" charset="-78"/>
            </a:endParaRPr>
          </a:p>
        </p:txBody>
      </p:sp>
      <p:sp>
        <p:nvSpPr>
          <p:cNvPr id="3" name="Content Placeholder 2">
            <a:extLst>
              <a:ext uri="{FF2B5EF4-FFF2-40B4-BE49-F238E27FC236}">
                <a16:creationId xmlns:a16="http://schemas.microsoft.com/office/drawing/2014/main" id="{F474F4E8-804D-9B08-12C7-8DBEE209B377}"/>
              </a:ext>
            </a:extLst>
          </p:cNvPr>
          <p:cNvSpPr>
            <a:spLocks noGrp="1"/>
          </p:cNvSpPr>
          <p:nvPr>
            <p:ph idx="1"/>
          </p:nvPr>
        </p:nvSpPr>
        <p:spPr/>
        <p:txBody>
          <a:bodyPr/>
          <a:lstStyle/>
          <a:p>
            <a:pPr algn="r" rtl="1"/>
            <a:r>
              <a:rPr lang="fa-IR" dirty="0"/>
              <a:t>جهت‌دار و سوگیرانه</a:t>
            </a:r>
          </a:p>
          <a:p>
            <a:pPr algn="r" rtl="1"/>
            <a:r>
              <a:rPr lang="fa-IR" dirty="0"/>
              <a:t>تعداد زیاد</a:t>
            </a:r>
          </a:p>
          <a:p>
            <a:pPr algn="r" rtl="1"/>
            <a:r>
              <a:rPr lang="fa-IR" dirty="0"/>
              <a:t>بیان روش کار به جای اشاره به اهداف بینابینی و هدف کلی</a:t>
            </a:r>
          </a:p>
          <a:p>
            <a:pPr algn="r" rtl="1"/>
            <a:r>
              <a:rPr lang="fa-IR" dirty="0"/>
              <a:t>تکرار مطالب بدون نشان دادن مسیر حرکت</a:t>
            </a:r>
          </a:p>
          <a:p>
            <a:pPr algn="r" rtl="1"/>
            <a:r>
              <a:rPr lang="fa-IR" dirty="0"/>
              <a:t>عدم همخوانی با روش کار و متغیرها</a:t>
            </a:r>
            <a:endParaRPr lang="en-US" dirty="0"/>
          </a:p>
        </p:txBody>
      </p:sp>
      <p:sp>
        <p:nvSpPr>
          <p:cNvPr id="4" name="Rectangle 3">
            <a:extLst>
              <a:ext uri="{FF2B5EF4-FFF2-40B4-BE49-F238E27FC236}">
                <a16:creationId xmlns:a16="http://schemas.microsoft.com/office/drawing/2014/main" id="{E1BF2370-155D-49C1-E1D7-B09CCE8EB82B}"/>
              </a:ext>
            </a:extLst>
          </p:cNvPr>
          <p:cNvSpPr/>
          <p:nvPr/>
        </p:nvSpPr>
        <p:spPr>
          <a:xfrm>
            <a:off x="7086600" y="6126163"/>
            <a:ext cx="1600200" cy="4571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a:extLst>
              <a:ext uri="{FF2B5EF4-FFF2-40B4-BE49-F238E27FC236}">
                <a16:creationId xmlns:a16="http://schemas.microsoft.com/office/drawing/2014/main" id="{FF6657FC-3B40-B61F-7450-580E9EC7C0EB}"/>
              </a:ext>
            </a:extLst>
          </p:cNvPr>
          <p:cNvSpPr>
            <a:spLocks noGrp="1"/>
          </p:cNvSpPr>
          <p:nvPr>
            <p:ph type="dt" sz="half" idx="10"/>
          </p:nvPr>
        </p:nvSpPr>
        <p:spPr/>
        <p:txBody>
          <a:bodyPr/>
          <a:lstStyle/>
          <a:p>
            <a:r>
              <a:rPr lang="en-US"/>
              <a:t>1403/04/12</a:t>
            </a:r>
          </a:p>
        </p:txBody>
      </p:sp>
    </p:spTree>
    <p:extLst>
      <p:ext uri="{BB962C8B-B14F-4D97-AF65-F5344CB8AC3E}">
        <p14:creationId xmlns:p14="http://schemas.microsoft.com/office/powerpoint/2010/main" val="4133017454"/>
      </p:ext>
    </p:extLst>
  </p:cSld>
  <p:clrMapOvr>
    <a:masterClrMapping/>
  </p:clrMapOvr>
  <p:transition advTm="109920">
    <p:wheel spokes="8"/>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endParaRPr lang="en-US"/>
          </a:p>
        </p:txBody>
      </p:sp>
      <p:sp>
        <p:nvSpPr>
          <p:cNvPr id="98307" name="Rectangle 3"/>
          <p:cNvSpPr>
            <a:spLocks noGrp="1" noChangeArrowheads="1"/>
          </p:cNvSpPr>
          <p:nvPr>
            <p:ph type="body" idx="1"/>
          </p:nvPr>
        </p:nvSpPr>
        <p:spPr/>
        <p:txBody>
          <a:bodyPr/>
          <a:lstStyle/>
          <a:p>
            <a:endParaRPr lang="en-US"/>
          </a:p>
        </p:txBody>
      </p:sp>
      <p:grpSp>
        <p:nvGrpSpPr>
          <p:cNvPr id="2" name="Group 12"/>
          <p:cNvGrpSpPr>
            <a:grpSpLocks/>
          </p:cNvGrpSpPr>
          <p:nvPr/>
        </p:nvGrpSpPr>
        <p:grpSpPr bwMode="auto">
          <a:xfrm>
            <a:off x="0" y="0"/>
            <a:ext cx="9144000" cy="6858000"/>
            <a:chOff x="204" y="0"/>
            <a:chExt cx="5352" cy="4320"/>
          </a:xfrm>
        </p:grpSpPr>
        <p:pic>
          <p:nvPicPr>
            <p:cNvPr id="98308" name="Picture 4"/>
            <p:cNvPicPr>
              <a:picLocks noChangeAspect="1" noChangeArrowheads="1"/>
            </p:cNvPicPr>
            <p:nvPr/>
          </p:nvPicPr>
          <p:blipFill>
            <a:blip r:embed="rId3" cstate="print"/>
            <a:srcRect/>
            <a:stretch>
              <a:fillRect/>
            </a:stretch>
          </p:blipFill>
          <p:spPr bwMode="auto">
            <a:xfrm>
              <a:off x="204" y="0"/>
              <a:ext cx="5352" cy="4320"/>
            </a:xfrm>
            <a:prstGeom prst="rect">
              <a:avLst/>
            </a:prstGeom>
            <a:noFill/>
            <a:ln w="12700" cap="sq">
              <a:noFill/>
              <a:miter lim="800000"/>
              <a:headEnd type="none" w="sm" len="sm"/>
              <a:tailEnd type="none" w="sm" len="sm"/>
            </a:ln>
            <a:effectLst/>
          </p:spPr>
        </p:pic>
        <p:sp>
          <p:nvSpPr>
            <p:cNvPr id="98309" name="Line 5"/>
            <p:cNvSpPr>
              <a:spLocks noChangeShapeType="1"/>
            </p:cNvSpPr>
            <p:nvPr/>
          </p:nvSpPr>
          <p:spPr bwMode="auto">
            <a:xfrm>
              <a:off x="2744" y="754"/>
              <a:ext cx="0" cy="227"/>
            </a:xfrm>
            <a:prstGeom prst="line">
              <a:avLst/>
            </a:prstGeom>
            <a:noFill/>
            <a:ln w="12700" cap="sq">
              <a:solidFill>
                <a:schemeClr val="tx1"/>
              </a:solidFill>
              <a:miter lim="800000"/>
              <a:headEnd type="triangle" w="med" len="med"/>
              <a:tailEnd type="triangle" w="med" len="med"/>
            </a:ln>
            <a:effectLst/>
          </p:spPr>
          <p:txBody>
            <a:bodyPr wrap="none"/>
            <a:lstStyle/>
            <a:p>
              <a:endParaRPr lang="fa-IR"/>
            </a:p>
          </p:txBody>
        </p:sp>
        <p:sp>
          <p:nvSpPr>
            <p:cNvPr id="98310" name="Line 6"/>
            <p:cNvSpPr>
              <a:spLocks noChangeShapeType="1"/>
            </p:cNvSpPr>
            <p:nvPr/>
          </p:nvSpPr>
          <p:spPr bwMode="auto">
            <a:xfrm>
              <a:off x="2744" y="1207"/>
              <a:ext cx="0" cy="227"/>
            </a:xfrm>
            <a:prstGeom prst="line">
              <a:avLst/>
            </a:prstGeom>
            <a:noFill/>
            <a:ln w="12700" cap="sq">
              <a:solidFill>
                <a:schemeClr val="tx1"/>
              </a:solidFill>
              <a:miter lim="800000"/>
              <a:headEnd type="triangle" w="med" len="med"/>
              <a:tailEnd type="triangle" w="med" len="med"/>
            </a:ln>
            <a:effectLst/>
          </p:spPr>
          <p:txBody>
            <a:bodyPr wrap="none"/>
            <a:lstStyle/>
            <a:p>
              <a:endParaRPr lang="fa-IR"/>
            </a:p>
          </p:txBody>
        </p:sp>
        <p:sp>
          <p:nvSpPr>
            <p:cNvPr id="98311" name="Line 7"/>
            <p:cNvSpPr>
              <a:spLocks noChangeShapeType="1"/>
            </p:cNvSpPr>
            <p:nvPr/>
          </p:nvSpPr>
          <p:spPr bwMode="auto">
            <a:xfrm>
              <a:off x="2744" y="1661"/>
              <a:ext cx="0" cy="227"/>
            </a:xfrm>
            <a:prstGeom prst="line">
              <a:avLst/>
            </a:prstGeom>
            <a:noFill/>
            <a:ln w="12700" cap="sq">
              <a:solidFill>
                <a:schemeClr val="tx1"/>
              </a:solidFill>
              <a:miter lim="800000"/>
              <a:headEnd type="triangle" w="med" len="med"/>
              <a:tailEnd type="triangle" w="med" len="med"/>
            </a:ln>
            <a:effectLst/>
          </p:spPr>
          <p:txBody>
            <a:bodyPr wrap="none"/>
            <a:lstStyle/>
            <a:p>
              <a:endParaRPr lang="fa-IR"/>
            </a:p>
          </p:txBody>
        </p:sp>
        <p:sp>
          <p:nvSpPr>
            <p:cNvPr id="98312" name="Line 8"/>
            <p:cNvSpPr>
              <a:spLocks noChangeShapeType="1"/>
            </p:cNvSpPr>
            <p:nvPr/>
          </p:nvSpPr>
          <p:spPr bwMode="auto">
            <a:xfrm>
              <a:off x="2744" y="2115"/>
              <a:ext cx="0" cy="317"/>
            </a:xfrm>
            <a:prstGeom prst="line">
              <a:avLst/>
            </a:prstGeom>
            <a:noFill/>
            <a:ln w="12700" cap="sq">
              <a:solidFill>
                <a:schemeClr val="tx1"/>
              </a:solidFill>
              <a:miter lim="800000"/>
              <a:headEnd type="triangle" w="med" len="med"/>
              <a:tailEnd type="triangle" w="med" len="med"/>
            </a:ln>
            <a:effectLst/>
          </p:spPr>
          <p:txBody>
            <a:bodyPr wrap="none"/>
            <a:lstStyle/>
            <a:p>
              <a:endParaRPr lang="fa-IR"/>
            </a:p>
          </p:txBody>
        </p:sp>
        <p:sp>
          <p:nvSpPr>
            <p:cNvPr id="98313" name="Line 9"/>
            <p:cNvSpPr>
              <a:spLocks noChangeShapeType="1"/>
            </p:cNvSpPr>
            <p:nvPr/>
          </p:nvSpPr>
          <p:spPr bwMode="auto">
            <a:xfrm>
              <a:off x="2744" y="2704"/>
              <a:ext cx="0" cy="318"/>
            </a:xfrm>
            <a:prstGeom prst="line">
              <a:avLst/>
            </a:prstGeom>
            <a:noFill/>
            <a:ln w="12700" cap="sq">
              <a:solidFill>
                <a:schemeClr val="tx1"/>
              </a:solidFill>
              <a:miter lim="800000"/>
              <a:headEnd type="triangle" w="med" len="med"/>
              <a:tailEnd type="triangle" w="med" len="med"/>
            </a:ln>
            <a:effectLst/>
          </p:spPr>
          <p:txBody>
            <a:bodyPr wrap="none"/>
            <a:lstStyle/>
            <a:p>
              <a:endParaRPr lang="fa-IR"/>
            </a:p>
          </p:txBody>
        </p:sp>
        <p:sp>
          <p:nvSpPr>
            <p:cNvPr id="98314" name="Line 10"/>
            <p:cNvSpPr>
              <a:spLocks noChangeShapeType="1"/>
            </p:cNvSpPr>
            <p:nvPr/>
          </p:nvSpPr>
          <p:spPr bwMode="auto">
            <a:xfrm>
              <a:off x="2744" y="3249"/>
              <a:ext cx="0" cy="227"/>
            </a:xfrm>
            <a:prstGeom prst="line">
              <a:avLst/>
            </a:prstGeom>
            <a:noFill/>
            <a:ln w="12700" cap="sq">
              <a:solidFill>
                <a:schemeClr val="tx1"/>
              </a:solidFill>
              <a:miter lim="800000"/>
              <a:headEnd type="triangle" w="med" len="med"/>
              <a:tailEnd type="triangle" w="med" len="med"/>
            </a:ln>
            <a:effectLst/>
          </p:spPr>
          <p:txBody>
            <a:bodyPr wrap="none"/>
            <a:lstStyle/>
            <a:p>
              <a:endParaRPr lang="fa-IR"/>
            </a:p>
          </p:txBody>
        </p:sp>
        <p:sp>
          <p:nvSpPr>
            <p:cNvPr id="98315" name="Line 11"/>
            <p:cNvSpPr>
              <a:spLocks noChangeShapeType="1"/>
            </p:cNvSpPr>
            <p:nvPr/>
          </p:nvSpPr>
          <p:spPr bwMode="auto">
            <a:xfrm>
              <a:off x="2744" y="3702"/>
              <a:ext cx="0" cy="227"/>
            </a:xfrm>
            <a:prstGeom prst="line">
              <a:avLst/>
            </a:prstGeom>
            <a:noFill/>
            <a:ln w="12700" cap="sq">
              <a:solidFill>
                <a:schemeClr val="tx1"/>
              </a:solidFill>
              <a:miter lim="800000"/>
              <a:headEnd type="triangle" w="med" len="med"/>
              <a:tailEnd type="triangle" w="med" len="med"/>
            </a:ln>
            <a:effectLst/>
          </p:spPr>
          <p:txBody>
            <a:bodyPr wrap="none"/>
            <a:lstStyle/>
            <a:p>
              <a:endParaRPr lang="fa-IR"/>
            </a:p>
          </p:txBody>
        </p:sp>
      </p:grpSp>
      <p:sp>
        <p:nvSpPr>
          <p:cNvPr id="16" name="Rounded Rectangle 15"/>
          <p:cNvSpPr/>
          <p:nvPr/>
        </p:nvSpPr>
        <p:spPr bwMode="auto">
          <a:xfrm>
            <a:off x="3428992" y="2285992"/>
            <a:ext cx="1857388" cy="357190"/>
          </a:xfrm>
          <a:prstGeom prst="roundRect">
            <a:avLst/>
          </a:prstGeom>
          <a:noFill/>
          <a:ln w="38100" cap="flat" cmpd="sng" algn="ctr">
            <a:solidFill>
              <a:srgbClr val="A5002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w="57150">
                <a:solidFill>
                  <a:schemeClr val="tx1"/>
                </a:solidFill>
              </a:ln>
              <a:solidFill>
                <a:schemeClr val="tx1"/>
              </a:solidFill>
              <a:effectLst/>
              <a:latin typeface="Times New Roman" pitchFamily="18" charset="0"/>
              <a:cs typeface="Times New Roman" pitchFamily="18" charset="0"/>
            </a:endParaRPr>
          </a:p>
        </p:txBody>
      </p:sp>
      <p:sp>
        <p:nvSpPr>
          <p:cNvPr id="3" name="Date Placeholder 2">
            <a:extLst>
              <a:ext uri="{FF2B5EF4-FFF2-40B4-BE49-F238E27FC236}">
                <a16:creationId xmlns:a16="http://schemas.microsoft.com/office/drawing/2014/main" id="{7CCBAD04-47B1-F298-71AA-4E562A210623}"/>
              </a:ext>
            </a:extLst>
          </p:cNvPr>
          <p:cNvSpPr>
            <a:spLocks noGrp="1"/>
          </p:cNvSpPr>
          <p:nvPr>
            <p:ph type="dt" sz="half" idx="10"/>
          </p:nvPr>
        </p:nvSpPr>
        <p:spPr/>
        <p:txBody>
          <a:bodyPr/>
          <a:lstStyle/>
          <a:p>
            <a:r>
              <a:rPr lang="en-US"/>
              <a:t>1403/04/12</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solidFill>
                  <a:srgbClr val="FF0000"/>
                </a:solidFill>
              </a:rPr>
              <a:t>اهداف جزيي</a:t>
            </a:r>
            <a:endParaRPr lang="en-US" b="1" dirty="0"/>
          </a:p>
        </p:txBody>
      </p:sp>
      <p:sp>
        <p:nvSpPr>
          <p:cNvPr id="3" name="Content Placeholder 2"/>
          <p:cNvSpPr>
            <a:spLocks noGrp="1"/>
          </p:cNvSpPr>
          <p:nvPr>
            <p:ph idx="1"/>
          </p:nvPr>
        </p:nvSpPr>
        <p:spPr>
          <a:xfrm>
            <a:off x="228600" y="1905000"/>
            <a:ext cx="8458200" cy="4724400"/>
          </a:xfrm>
          <a:solidFill>
            <a:schemeClr val="bg1"/>
          </a:solidFill>
        </p:spPr>
        <p:txBody>
          <a:bodyPr>
            <a:normAutofit lnSpcReduction="10000"/>
          </a:bodyPr>
          <a:lstStyle/>
          <a:p>
            <a:pPr algn="just" rtl="1">
              <a:buNone/>
            </a:pPr>
            <a:r>
              <a:rPr lang="fa-IR" b="1" dirty="0">
                <a:solidFill>
                  <a:srgbClr val="FF0000"/>
                </a:solidFill>
                <a:cs typeface="+mj-cs"/>
              </a:rPr>
              <a:t>عنوان: </a:t>
            </a:r>
            <a:r>
              <a:rPr lang="ar-SA" dirty="0">
                <a:cs typeface="+mj-cs"/>
              </a:rPr>
              <a:t>بررسی اپیدمیولوژی مرگ و میر کودکان زیر 5 سال در دانشگاه علوم پزشکی کرمان 1</a:t>
            </a:r>
            <a:r>
              <a:rPr lang="fa-IR" dirty="0">
                <a:cs typeface="+mj-cs"/>
              </a:rPr>
              <a:t>400</a:t>
            </a:r>
            <a:r>
              <a:rPr lang="ar-SA" dirty="0">
                <a:cs typeface="+mj-cs"/>
              </a:rPr>
              <a:t>-139</a:t>
            </a:r>
            <a:r>
              <a:rPr lang="fa-IR" dirty="0">
                <a:cs typeface="+mj-cs"/>
              </a:rPr>
              <a:t>8</a:t>
            </a:r>
            <a:endParaRPr lang="en-US" dirty="0">
              <a:cs typeface="+mj-cs"/>
            </a:endParaRPr>
          </a:p>
          <a:p>
            <a:pPr algn="just" rtl="1">
              <a:buNone/>
            </a:pPr>
            <a:r>
              <a:rPr lang="fa-IR" b="1" dirty="0">
                <a:solidFill>
                  <a:srgbClr val="00B050"/>
                </a:solidFill>
                <a:cs typeface="+mj-cs"/>
              </a:rPr>
              <a:t>هدف کلی: </a:t>
            </a:r>
            <a:r>
              <a:rPr lang="fa-IR" dirty="0">
                <a:cs typeface="+mj-cs"/>
              </a:rPr>
              <a:t>تعیین </a:t>
            </a:r>
            <a:r>
              <a:rPr lang="ar-SA" dirty="0">
                <a:cs typeface="+mj-cs"/>
              </a:rPr>
              <a:t>اپیدمیولوژی مرگ و میر کودکان زیر 5 سال در دانشگاه علوم پزشکی کرمان 1</a:t>
            </a:r>
            <a:r>
              <a:rPr lang="fa-IR" dirty="0">
                <a:cs typeface="+mj-cs"/>
              </a:rPr>
              <a:t>400</a:t>
            </a:r>
            <a:r>
              <a:rPr lang="ar-SA" dirty="0">
                <a:cs typeface="+mj-cs"/>
              </a:rPr>
              <a:t>-139</a:t>
            </a:r>
            <a:r>
              <a:rPr lang="fa-IR" dirty="0">
                <a:cs typeface="+mj-cs"/>
              </a:rPr>
              <a:t>8</a:t>
            </a:r>
            <a:endParaRPr lang="en-US" dirty="0">
              <a:cs typeface="+mj-cs"/>
            </a:endParaRPr>
          </a:p>
          <a:p>
            <a:pPr algn="r" rtl="1"/>
            <a:r>
              <a:rPr lang="fa-IR" sz="3500" b="1" dirty="0">
                <a:solidFill>
                  <a:srgbClr val="0070C0"/>
                </a:solidFill>
                <a:cs typeface="+mj-cs"/>
              </a:rPr>
              <a:t>اهداف جزئی</a:t>
            </a:r>
          </a:p>
          <a:p>
            <a:pPr algn="r" rtl="1">
              <a:lnSpc>
                <a:spcPct val="90000"/>
              </a:lnSpc>
              <a:buNone/>
            </a:pPr>
            <a:r>
              <a:rPr lang="fa-IR" b="1" dirty="0">
                <a:cs typeface="+mj-cs"/>
              </a:rPr>
              <a:t>1- </a:t>
            </a:r>
            <a:r>
              <a:rPr lang="ar-SA" b="1" dirty="0">
                <a:cs typeface="+mj-cs"/>
              </a:rPr>
              <a:t>تعيين </a:t>
            </a:r>
            <a:r>
              <a:rPr lang="fa-IR" b="1" dirty="0">
                <a:cs typeface="+mj-cs"/>
              </a:rPr>
              <a:t>فراوانی</a:t>
            </a:r>
            <a:r>
              <a:rPr lang="ar-SA" b="1" dirty="0">
                <a:cs typeface="+mj-cs"/>
              </a:rPr>
              <a:t> </a:t>
            </a:r>
            <a:r>
              <a:rPr lang="ar-SA" dirty="0">
                <a:cs typeface="+mj-cs"/>
              </a:rPr>
              <a:t>مرگ و میر کودکان زیر 5 سال در دانشگاه علوم پزشکی کرمان </a:t>
            </a:r>
            <a:r>
              <a:rPr lang="ar-SA" b="1" dirty="0">
                <a:solidFill>
                  <a:srgbClr val="FF0000"/>
                </a:solidFill>
                <a:cs typeface="+mj-cs"/>
              </a:rPr>
              <a:t>برحسب </a:t>
            </a:r>
            <a:r>
              <a:rPr lang="fa-IR" b="1" dirty="0">
                <a:solidFill>
                  <a:srgbClr val="FF0000"/>
                </a:solidFill>
                <a:cs typeface="+mj-cs"/>
              </a:rPr>
              <a:t>جنسیت کودک</a:t>
            </a:r>
            <a:endParaRPr lang="ar-SA" b="1" dirty="0">
              <a:solidFill>
                <a:srgbClr val="FF0000"/>
              </a:solidFill>
              <a:cs typeface="+mj-cs"/>
            </a:endParaRPr>
          </a:p>
          <a:p>
            <a:pPr algn="r" rtl="1">
              <a:lnSpc>
                <a:spcPct val="90000"/>
              </a:lnSpc>
              <a:buNone/>
            </a:pPr>
            <a:r>
              <a:rPr lang="fa-IR" b="1" dirty="0">
                <a:cs typeface="+mj-cs"/>
              </a:rPr>
              <a:t>2- </a:t>
            </a:r>
            <a:r>
              <a:rPr lang="ar-SA" b="1" dirty="0">
                <a:cs typeface="+mj-cs"/>
              </a:rPr>
              <a:t>تعيين </a:t>
            </a:r>
            <a:r>
              <a:rPr lang="fa-IR" b="1" dirty="0">
                <a:cs typeface="+mj-cs"/>
              </a:rPr>
              <a:t>فراوانی</a:t>
            </a:r>
            <a:r>
              <a:rPr lang="ar-SA" b="1" dirty="0">
                <a:cs typeface="+mj-cs"/>
              </a:rPr>
              <a:t> </a:t>
            </a:r>
            <a:r>
              <a:rPr lang="ar-SA" dirty="0">
                <a:cs typeface="+mj-cs"/>
              </a:rPr>
              <a:t>مرگ و میر کودکان زیر 5 سال در دانشگاه علوم پزشکی کرمان </a:t>
            </a:r>
            <a:r>
              <a:rPr lang="ar-SA" b="1" dirty="0">
                <a:solidFill>
                  <a:srgbClr val="FF0000"/>
                </a:solidFill>
                <a:cs typeface="+mj-cs"/>
              </a:rPr>
              <a:t>برحسب </a:t>
            </a:r>
            <a:r>
              <a:rPr lang="fa-IR" b="1" dirty="0">
                <a:solidFill>
                  <a:srgbClr val="FF0000"/>
                </a:solidFill>
                <a:cs typeface="+mj-cs"/>
              </a:rPr>
              <a:t>سطح تحصیلات والدین</a:t>
            </a:r>
            <a:endParaRPr lang="ar-SA" b="1" dirty="0">
              <a:solidFill>
                <a:srgbClr val="FF0000"/>
              </a:solidFill>
              <a:cs typeface="+mj-cs"/>
            </a:endParaRPr>
          </a:p>
        </p:txBody>
      </p:sp>
      <p:sp>
        <p:nvSpPr>
          <p:cNvPr id="4" name="Date Placeholder 3">
            <a:extLst>
              <a:ext uri="{FF2B5EF4-FFF2-40B4-BE49-F238E27FC236}">
                <a16:creationId xmlns:a16="http://schemas.microsoft.com/office/drawing/2014/main" id="{432431BC-4B3D-CA01-DD8A-048A8D09845D}"/>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 </a:t>
            </a:r>
            <a:r>
              <a:rPr lang="ar-SA" b="1" dirty="0">
                <a:solidFill>
                  <a:srgbClr val="FF0000"/>
                </a:solidFill>
              </a:rPr>
              <a:t>اهداف جزيي</a:t>
            </a:r>
            <a:endParaRPr lang="fa-IR" b="1" dirty="0"/>
          </a:p>
        </p:txBody>
      </p:sp>
      <p:sp>
        <p:nvSpPr>
          <p:cNvPr id="3" name="Content Placeholder 2"/>
          <p:cNvSpPr>
            <a:spLocks noGrp="1"/>
          </p:cNvSpPr>
          <p:nvPr>
            <p:ph idx="1"/>
          </p:nvPr>
        </p:nvSpPr>
        <p:spPr>
          <a:xfrm>
            <a:off x="381000" y="1676400"/>
            <a:ext cx="8305800" cy="4876800"/>
          </a:xfrm>
          <a:solidFill>
            <a:schemeClr val="bg1"/>
          </a:solidFill>
        </p:spPr>
        <p:txBody>
          <a:bodyPr>
            <a:normAutofit fontScale="92500" lnSpcReduction="20000"/>
          </a:bodyPr>
          <a:lstStyle/>
          <a:p>
            <a:pPr algn="r" rtl="1">
              <a:buFont typeface="Wingdings" pitchFamily="2" charset="2"/>
              <a:buChar char="ü"/>
            </a:pPr>
            <a:r>
              <a:rPr lang="fa-IR" dirty="0">
                <a:solidFill>
                  <a:srgbClr val="FF0000"/>
                </a:solidFill>
                <a:cs typeface="+mj-cs"/>
              </a:rPr>
              <a:t>عنوان</a:t>
            </a:r>
            <a:r>
              <a:rPr lang="fa-IR" dirty="0">
                <a:cs typeface="+mj-cs"/>
              </a:rPr>
              <a:t>: بررسی شیوع </a:t>
            </a:r>
            <a:r>
              <a:rPr lang="ar-SA" dirty="0">
                <a:cs typeface="+mj-cs"/>
              </a:rPr>
              <a:t>عفونت بيمارستاني در بخش سوختگي بيمارستان شفا در سال </a:t>
            </a:r>
            <a:r>
              <a:rPr lang="fa-IR" dirty="0">
                <a:cs typeface="+mj-cs"/>
              </a:rPr>
              <a:t>1400</a:t>
            </a:r>
            <a:endParaRPr lang="ar-SA" dirty="0">
              <a:cs typeface="+mj-cs"/>
            </a:endParaRPr>
          </a:p>
          <a:p>
            <a:pPr algn="r" rtl="1"/>
            <a:r>
              <a:rPr lang="ar-SA" dirty="0">
                <a:cs typeface="+mj-cs"/>
              </a:rPr>
              <a:t>   </a:t>
            </a:r>
            <a:r>
              <a:rPr lang="fa-IR" sz="4000" dirty="0">
                <a:solidFill>
                  <a:srgbClr val="00B050"/>
                </a:solidFill>
                <a:cs typeface="+mj-cs"/>
              </a:rPr>
              <a:t>هدف کلی</a:t>
            </a:r>
            <a:r>
              <a:rPr lang="fa-IR" dirty="0">
                <a:cs typeface="+mj-cs"/>
              </a:rPr>
              <a:t>: </a:t>
            </a:r>
            <a:r>
              <a:rPr lang="ar-SA" dirty="0">
                <a:cs typeface="+mj-cs"/>
              </a:rPr>
              <a:t>تعيين شيوع عفونت بيمارستاني در بخش سوختگي بيمارستان شفا در سال</a:t>
            </a:r>
            <a:r>
              <a:rPr lang="fa-IR" dirty="0">
                <a:cs typeface="+mj-cs"/>
              </a:rPr>
              <a:t> 1400</a:t>
            </a:r>
          </a:p>
          <a:p>
            <a:pPr algn="r" rtl="1"/>
            <a:r>
              <a:rPr lang="fa-IR" sz="3500" b="1" dirty="0">
                <a:solidFill>
                  <a:srgbClr val="0070C0"/>
                </a:solidFill>
                <a:cs typeface="+mj-cs"/>
              </a:rPr>
              <a:t>اهداف جزئی</a:t>
            </a:r>
          </a:p>
          <a:p>
            <a:pPr algn="r" rtl="1">
              <a:lnSpc>
                <a:spcPct val="90000"/>
              </a:lnSpc>
              <a:buNone/>
            </a:pPr>
            <a:r>
              <a:rPr lang="fa-IR" b="1" dirty="0">
                <a:cs typeface="+mj-cs"/>
              </a:rPr>
              <a:t>1- </a:t>
            </a:r>
            <a:r>
              <a:rPr lang="ar-SA" b="1" dirty="0">
                <a:cs typeface="+mj-cs"/>
              </a:rPr>
              <a:t>تعيين </a:t>
            </a:r>
            <a:r>
              <a:rPr lang="fa-IR" b="1" dirty="0">
                <a:cs typeface="+mj-cs"/>
              </a:rPr>
              <a:t>فراوانی</a:t>
            </a:r>
            <a:r>
              <a:rPr lang="ar-SA" b="1" dirty="0">
                <a:cs typeface="+mj-cs"/>
              </a:rPr>
              <a:t> عفونت بيمارستاني در بخش سوختگي بيمارستان شفا برحسب </a:t>
            </a:r>
            <a:r>
              <a:rPr lang="ar-SA" b="1" dirty="0">
                <a:solidFill>
                  <a:srgbClr val="FF0000"/>
                </a:solidFill>
                <a:cs typeface="+mj-cs"/>
              </a:rPr>
              <a:t>محل سوختگي</a:t>
            </a:r>
          </a:p>
          <a:p>
            <a:pPr algn="r" rtl="1">
              <a:lnSpc>
                <a:spcPct val="90000"/>
              </a:lnSpc>
              <a:buNone/>
            </a:pPr>
            <a:r>
              <a:rPr lang="fa-IR" b="1" dirty="0">
                <a:cs typeface="+mj-cs"/>
              </a:rPr>
              <a:t>2- </a:t>
            </a:r>
            <a:r>
              <a:rPr lang="ar-SA" b="1" dirty="0">
                <a:cs typeface="+mj-cs"/>
              </a:rPr>
              <a:t>تعيين </a:t>
            </a:r>
            <a:r>
              <a:rPr lang="fa-IR" b="1" dirty="0">
                <a:cs typeface="+mj-cs"/>
              </a:rPr>
              <a:t>فراوانی</a:t>
            </a:r>
            <a:r>
              <a:rPr lang="ar-SA" b="1" dirty="0">
                <a:cs typeface="+mj-cs"/>
              </a:rPr>
              <a:t> عفونت بيمارستاني در بخش سوختگي بيمارستان شفا برحسب </a:t>
            </a:r>
            <a:r>
              <a:rPr lang="ar-SA" b="1" dirty="0">
                <a:solidFill>
                  <a:srgbClr val="FF0000"/>
                </a:solidFill>
                <a:cs typeface="+mj-cs"/>
              </a:rPr>
              <a:t>درصد سوختگي</a:t>
            </a:r>
          </a:p>
          <a:p>
            <a:pPr algn="r" rtl="1">
              <a:lnSpc>
                <a:spcPct val="90000"/>
              </a:lnSpc>
              <a:buNone/>
            </a:pPr>
            <a:r>
              <a:rPr lang="fa-IR" b="1" dirty="0">
                <a:cs typeface="+mj-cs"/>
              </a:rPr>
              <a:t>3- </a:t>
            </a:r>
            <a:r>
              <a:rPr lang="ar-SA" b="1" dirty="0">
                <a:cs typeface="+mj-cs"/>
              </a:rPr>
              <a:t>تعيين </a:t>
            </a:r>
            <a:r>
              <a:rPr lang="fa-IR" b="1" dirty="0">
                <a:cs typeface="+mj-cs"/>
              </a:rPr>
              <a:t>فراوانی</a:t>
            </a:r>
            <a:r>
              <a:rPr lang="ar-SA" b="1" dirty="0">
                <a:cs typeface="+mj-cs"/>
              </a:rPr>
              <a:t> عفونت بيمارستاني در بخش سوختگي بيمارستان شفا برحسب </a:t>
            </a:r>
            <a:r>
              <a:rPr lang="ar-SA" b="1" dirty="0">
                <a:solidFill>
                  <a:srgbClr val="FF0000"/>
                </a:solidFill>
                <a:cs typeface="+mj-cs"/>
              </a:rPr>
              <a:t>سن بيمار</a:t>
            </a:r>
          </a:p>
          <a:p>
            <a:pPr algn="r" rtl="1"/>
            <a:endParaRPr lang="fa-IR" dirty="0">
              <a:cs typeface="+mj-cs"/>
            </a:endParaRPr>
          </a:p>
        </p:txBody>
      </p:sp>
      <p:sp>
        <p:nvSpPr>
          <p:cNvPr id="4" name="Date Placeholder 3">
            <a:extLst>
              <a:ext uri="{FF2B5EF4-FFF2-40B4-BE49-F238E27FC236}">
                <a16:creationId xmlns:a16="http://schemas.microsoft.com/office/drawing/2014/main" id="{EF1A580E-2163-85AB-5CE5-BE62500A4A89}"/>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152400" y="152400"/>
            <a:ext cx="8153400" cy="2862322"/>
          </a:xfrm>
          <a:prstGeom prst="rect">
            <a:avLst/>
          </a:prstGeom>
        </p:spPr>
        <p:txBody>
          <a:bodyPr wrap="square">
            <a:spAutoFit/>
          </a:bodyPr>
          <a:lstStyle/>
          <a:p>
            <a:pPr algn="ctr" rtl="1"/>
            <a:r>
              <a:rPr lang="en-US" sz="2800" b="1" dirty="0">
                <a:solidFill>
                  <a:srgbClr val="FF0000"/>
                </a:solidFill>
                <a:cs typeface="+mj-cs"/>
              </a:rPr>
              <a:t>       </a:t>
            </a:r>
            <a:r>
              <a:rPr lang="fa-IR" sz="2800" b="1" dirty="0">
                <a:solidFill>
                  <a:srgbClr val="FF0000"/>
                </a:solidFill>
                <a:cs typeface="+mj-cs"/>
              </a:rPr>
              <a:t>نوع مطالعه :</a:t>
            </a:r>
          </a:p>
          <a:p>
            <a:pPr algn="just" rtl="1">
              <a:buFont typeface="Wingdings" pitchFamily="2" charset="2"/>
              <a:buChar char="§"/>
            </a:pPr>
            <a:r>
              <a:rPr lang="en-US" sz="2400" b="1" dirty="0">
                <a:cs typeface="+mj-cs"/>
              </a:rPr>
              <a:t>    </a:t>
            </a:r>
            <a:r>
              <a:rPr lang="fa-IR" sz="2400" b="1" dirty="0">
                <a:cs typeface="+mj-cs"/>
              </a:rPr>
              <a:t>گرچه در نگارش اهداف یک مطالعه نباید به روش تحقیق اشاره کرد اما نگارش اهداف تحت تاثیر</a:t>
            </a:r>
            <a:r>
              <a:rPr lang="en-US" sz="2400" b="1" dirty="0">
                <a:cs typeface="+mj-cs"/>
              </a:rPr>
              <a:t> </a:t>
            </a:r>
            <a:r>
              <a:rPr lang="fa-IR" sz="2400" b="1" dirty="0">
                <a:cs typeface="+mj-cs"/>
              </a:rPr>
              <a:t>روش انجام مطالعه است و حتی میتوان از روی نحوه نگارش اهداف به نوع مطالعه پی برد. به عبارت دیگر در نوشتن اهداف مطالعات تحلیلی باید به جهت مطالعه توجه کرد(همگروهی و مورد شاهدی )</a:t>
            </a:r>
          </a:p>
          <a:p>
            <a:pPr algn="r" rtl="1"/>
            <a:br>
              <a:rPr lang="fa-IR" sz="2800" dirty="0">
                <a:cs typeface="+mj-cs"/>
              </a:rPr>
            </a:br>
            <a:r>
              <a:rPr lang="fa-IR" sz="2800" dirty="0">
                <a:cs typeface="+mj-cs"/>
              </a:rPr>
              <a:t>		</a:t>
            </a:r>
          </a:p>
        </p:txBody>
      </p:sp>
      <p:sp>
        <p:nvSpPr>
          <p:cNvPr id="3" name="Rectangle 3"/>
          <p:cNvSpPr txBox="1">
            <a:spLocks noChangeArrowheads="1"/>
          </p:cNvSpPr>
          <p:nvPr/>
        </p:nvSpPr>
        <p:spPr>
          <a:xfrm>
            <a:off x="1676400" y="2209800"/>
            <a:ext cx="6477000" cy="609600"/>
          </a:xfrm>
          <a:prstGeom prst="rect">
            <a:avLst/>
          </a:prstGeom>
        </p:spPr>
        <p:txBody>
          <a:bodyPr>
            <a:noAutofit/>
          </a:bodyPr>
          <a:lstStyle/>
          <a:p>
            <a:pPr marL="274320" marR="0" lvl="0" indent="-274320" algn="r" rtl="1" fontAlgn="auto">
              <a:lnSpc>
                <a:spcPct val="150000"/>
              </a:lnSpc>
              <a:spcBef>
                <a:spcPts val="600"/>
              </a:spcBef>
              <a:spcAft>
                <a:spcPts val="0"/>
              </a:spcAft>
              <a:buClr>
                <a:schemeClr val="accent1"/>
              </a:buClr>
              <a:buSzPct val="70000"/>
              <a:buFontTx/>
              <a:buNone/>
              <a:tabLst/>
              <a:defRPr/>
            </a:pPr>
            <a:r>
              <a:rPr lang="fa-IR" altLang="en-US" sz="2400" b="1" dirty="0">
                <a:solidFill>
                  <a:srgbClr val="FF0000"/>
                </a:solidFill>
                <a:cs typeface="+mj-cs"/>
              </a:rPr>
              <a:t>عنوان: بررسي </a:t>
            </a:r>
            <a:r>
              <a:rPr lang="ar-SA" altLang="en-US" sz="2400" b="1" dirty="0">
                <a:solidFill>
                  <a:srgbClr val="FF0000"/>
                </a:solidFill>
                <a:cs typeface="+mj-cs"/>
              </a:rPr>
              <a:t>ارتباط بين زخم معده و استعمال مواد مخدر</a:t>
            </a:r>
            <a:endParaRPr lang="fa-IR" altLang="en-US" sz="2400" b="1" dirty="0">
              <a:solidFill>
                <a:srgbClr val="FF0000"/>
              </a:solidFill>
              <a:cs typeface="+mj-cs"/>
            </a:endParaRPr>
          </a:p>
          <a:p>
            <a:pPr marL="274320" marR="0" lvl="0" indent="-274320" algn="r" rtl="1" fontAlgn="auto">
              <a:lnSpc>
                <a:spcPct val="150000"/>
              </a:lnSpc>
              <a:spcBef>
                <a:spcPts val="600"/>
              </a:spcBef>
              <a:spcAft>
                <a:spcPts val="0"/>
              </a:spcAft>
              <a:buClr>
                <a:schemeClr val="accent1"/>
              </a:buClr>
              <a:buSzPct val="70000"/>
              <a:buFontTx/>
              <a:buNone/>
              <a:tabLst/>
              <a:defRPr/>
            </a:pPr>
            <a:endParaRPr lang="en-US" altLang="en-US" sz="2800" dirty="0">
              <a:cs typeface="+mj-cs"/>
            </a:endParaRPr>
          </a:p>
        </p:txBody>
      </p:sp>
      <p:sp>
        <p:nvSpPr>
          <p:cNvPr id="6" name="Rectangle 3"/>
          <p:cNvSpPr txBox="1">
            <a:spLocks noChangeArrowheads="1"/>
          </p:cNvSpPr>
          <p:nvPr/>
        </p:nvSpPr>
        <p:spPr>
          <a:xfrm>
            <a:off x="1066800" y="2667000"/>
            <a:ext cx="7631112" cy="1828800"/>
          </a:xfrm>
          <a:prstGeom prst="rect">
            <a:avLst/>
          </a:prstGeom>
        </p:spPr>
        <p:txBody>
          <a:bodyPr>
            <a:noAutofit/>
          </a:bodyPr>
          <a:lstStyle/>
          <a:p>
            <a:pPr marL="274320" marR="0" lvl="0" indent="-274320" algn="r" rtl="1" fontAlgn="auto">
              <a:lnSpc>
                <a:spcPct val="150000"/>
              </a:lnSpc>
              <a:spcBef>
                <a:spcPts val="600"/>
              </a:spcBef>
              <a:spcAft>
                <a:spcPts val="0"/>
              </a:spcAft>
              <a:buClr>
                <a:schemeClr val="accent1"/>
              </a:buClr>
              <a:buSzPct val="70000"/>
              <a:buFontTx/>
              <a:buNone/>
              <a:tabLst/>
              <a:defRPr/>
            </a:pPr>
            <a:r>
              <a:rPr lang="fa-IR" altLang="en-US" sz="2000" b="1" dirty="0">
                <a:solidFill>
                  <a:srgbClr val="00B050"/>
                </a:solidFill>
                <a:cs typeface="+mj-cs"/>
              </a:rPr>
              <a:t>هدف كلي </a:t>
            </a:r>
            <a:r>
              <a:rPr lang="fa-IR" altLang="en-US" sz="2000" b="1" dirty="0">
                <a:cs typeface="+mj-cs"/>
              </a:rPr>
              <a:t>: تعيين </a:t>
            </a:r>
            <a:r>
              <a:rPr lang="ar-SA" altLang="en-US" sz="2000" b="1" dirty="0">
                <a:cs typeface="+mj-cs"/>
              </a:rPr>
              <a:t>ارتباط بين زخم معده و استعمال مواد مخدر</a:t>
            </a:r>
            <a:endParaRPr lang="fa-IR" altLang="en-US" sz="2000" b="1" dirty="0">
              <a:cs typeface="+mj-cs"/>
            </a:endParaRPr>
          </a:p>
          <a:p>
            <a:pPr marL="274320" marR="0" lvl="0" indent="-274320" algn="r" rtl="1" fontAlgn="auto">
              <a:lnSpc>
                <a:spcPct val="150000"/>
              </a:lnSpc>
              <a:spcBef>
                <a:spcPts val="600"/>
              </a:spcBef>
              <a:spcAft>
                <a:spcPts val="0"/>
              </a:spcAft>
              <a:buClr>
                <a:schemeClr val="accent1"/>
              </a:buClr>
              <a:buSzPct val="70000"/>
              <a:buFontTx/>
              <a:buNone/>
              <a:tabLst/>
              <a:defRPr/>
            </a:pPr>
            <a:r>
              <a:rPr lang="ar-SA" altLang="en-US" sz="2000" b="1" dirty="0">
                <a:cs typeface="+mj-cs"/>
              </a:rPr>
              <a:t>اهداف ويژ</a:t>
            </a:r>
            <a:r>
              <a:rPr lang="fa-IR" altLang="en-US" sz="2000" b="1" dirty="0">
                <a:cs typeface="+mj-cs"/>
              </a:rPr>
              <a:t>ه:    1-</a:t>
            </a:r>
            <a:r>
              <a:rPr lang="en-US" altLang="en-US" sz="2000" b="1" dirty="0">
                <a:cs typeface="+mj-cs"/>
              </a:rPr>
              <a:t> </a:t>
            </a:r>
            <a:r>
              <a:rPr lang="ar-SA" altLang="en-US" sz="2000" b="1" dirty="0">
                <a:cs typeface="+mj-cs"/>
              </a:rPr>
              <a:t>تعيين </a:t>
            </a:r>
            <a:r>
              <a:rPr lang="fa-IR" altLang="en-US" sz="2000" b="1" dirty="0">
                <a:cs typeface="+mj-cs"/>
              </a:rPr>
              <a:t>درصد فراوانی</a:t>
            </a:r>
            <a:r>
              <a:rPr lang="ar-SA" altLang="en-US" sz="2000" b="1" dirty="0">
                <a:cs typeface="+mj-cs"/>
              </a:rPr>
              <a:t> استعمال مواد مخدر درگروهي كه زخم پپتيك دارند</a:t>
            </a:r>
            <a:endParaRPr lang="en-US" altLang="en-US" sz="2000" b="1" dirty="0">
              <a:cs typeface="+mj-cs"/>
            </a:endParaRPr>
          </a:p>
          <a:p>
            <a:pPr marL="274320" marR="0" lvl="0" indent="-274320" algn="r" rtl="1" fontAlgn="auto">
              <a:lnSpc>
                <a:spcPct val="150000"/>
              </a:lnSpc>
              <a:spcBef>
                <a:spcPts val="600"/>
              </a:spcBef>
              <a:spcAft>
                <a:spcPts val="0"/>
              </a:spcAft>
              <a:buClr>
                <a:schemeClr val="accent1"/>
              </a:buClr>
              <a:buSzPct val="70000"/>
              <a:buFontTx/>
              <a:buNone/>
              <a:tabLst/>
              <a:defRPr/>
            </a:pPr>
            <a:r>
              <a:rPr lang="fa-IR" altLang="en-US" sz="2000" b="1" dirty="0">
                <a:cs typeface="+mj-cs"/>
              </a:rPr>
              <a:t>                   2-</a:t>
            </a:r>
            <a:r>
              <a:rPr lang="en-US" altLang="en-US" sz="2000" b="1" dirty="0">
                <a:cs typeface="+mj-cs"/>
              </a:rPr>
              <a:t> </a:t>
            </a:r>
            <a:r>
              <a:rPr lang="ar-SA" altLang="en-US" sz="2000" b="1" dirty="0">
                <a:cs typeface="+mj-cs"/>
              </a:rPr>
              <a:t>تعيين </a:t>
            </a:r>
            <a:r>
              <a:rPr lang="fa-IR" altLang="en-US" sz="2000" b="1" dirty="0">
                <a:cs typeface="+mj-cs"/>
              </a:rPr>
              <a:t>درصد فراوانی</a:t>
            </a:r>
            <a:r>
              <a:rPr lang="ar-SA" altLang="en-US" sz="2000" b="1" dirty="0">
                <a:cs typeface="+mj-cs"/>
              </a:rPr>
              <a:t> استعمال مواد مخدر درگروهي كه زخم پپتيك ندارند</a:t>
            </a:r>
            <a:endParaRPr lang="en-US" altLang="en-US" sz="2000" b="1" dirty="0">
              <a:cs typeface="+mj-cs"/>
            </a:endParaRPr>
          </a:p>
          <a:p>
            <a:pPr marL="274320" marR="0" lvl="0" indent="-274320" algn="r" rtl="1" fontAlgn="auto">
              <a:lnSpc>
                <a:spcPct val="150000"/>
              </a:lnSpc>
              <a:spcBef>
                <a:spcPts val="600"/>
              </a:spcBef>
              <a:spcAft>
                <a:spcPts val="0"/>
              </a:spcAft>
              <a:buClr>
                <a:schemeClr val="accent1"/>
              </a:buClr>
              <a:buSzPct val="70000"/>
              <a:buFontTx/>
              <a:buNone/>
              <a:tabLst/>
              <a:defRPr/>
            </a:pPr>
            <a:r>
              <a:rPr lang="fa-IR" altLang="en-US" sz="2400" b="1" dirty="0">
                <a:cs typeface="+mj-cs"/>
              </a:rPr>
              <a:t>                 3-</a:t>
            </a:r>
            <a:r>
              <a:rPr lang="en-US" altLang="en-US" sz="2400" b="1" dirty="0">
                <a:cs typeface="+mj-cs"/>
              </a:rPr>
              <a:t> </a:t>
            </a:r>
            <a:r>
              <a:rPr lang="ar-SA" altLang="en-US" sz="2000" b="1" dirty="0">
                <a:cs typeface="+mj-cs"/>
              </a:rPr>
              <a:t>مقايسه </a:t>
            </a:r>
            <a:r>
              <a:rPr lang="fa-IR" altLang="en-US" sz="2000" b="1" dirty="0">
                <a:cs typeface="+mj-cs"/>
              </a:rPr>
              <a:t>درصد فراوانی</a:t>
            </a:r>
            <a:r>
              <a:rPr lang="ar-SA" altLang="en-US" sz="2000" b="1" dirty="0">
                <a:cs typeface="+mj-cs"/>
              </a:rPr>
              <a:t> استعمال مواد مخدر در دو گروه</a:t>
            </a:r>
            <a:endParaRPr lang="en-US" altLang="en-US" sz="2000" b="1" dirty="0">
              <a:cs typeface="+mj-cs"/>
            </a:endParaRPr>
          </a:p>
          <a:p>
            <a:pPr marL="274320" marR="0" lvl="0" indent="-274320" algn="r" rtl="1" fontAlgn="auto">
              <a:lnSpc>
                <a:spcPct val="150000"/>
              </a:lnSpc>
              <a:spcBef>
                <a:spcPts val="600"/>
              </a:spcBef>
              <a:spcAft>
                <a:spcPts val="0"/>
              </a:spcAft>
              <a:buClr>
                <a:schemeClr val="accent1"/>
              </a:buClr>
              <a:buSzPct val="70000"/>
              <a:buFontTx/>
              <a:buNone/>
              <a:tabLst/>
              <a:defRPr/>
            </a:pPr>
            <a:endParaRPr lang="en-US" altLang="en-US" sz="2000" dirty="0">
              <a:cs typeface="+mj-cs"/>
            </a:endParaRPr>
          </a:p>
        </p:txBody>
      </p:sp>
      <p:sp>
        <p:nvSpPr>
          <p:cNvPr id="8" name="Rectangle 3"/>
          <p:cNvSpPr txBox="1">
            <a:spLocks noChangeArrowheads="1"/>
          </p:cNvSpPr>
          <p:nvPr/>
        </p:nvSpPr>
        <p:spPr>
          <a:xfrm>
            <a:off x="0" y="4724400"/>
            <a:ext cx="7010400" cy="2133600"/>
          </a:xfrm>
          <a:prstGeom prst="rect">
            <a:avLst/>
          </a:prstGeom>
        </p:spPr>
        <p:txBody>
          <a:bodyPr>
            <a:noAutofit/>
          </a:bodyPr>
          <a:lstStyle/>
          <a:p>
            <a:pPr marL="274320" marR="0" lvl="0" indent="-274320" algn="r" defTabSz="914400" rtl="1" eaLnBrk="1" fontAlgn="auto" latinLnBrk="0" hangingPunct="1">
              <a:lnSpc>
                <a:spcPct val="150000"/>
              </a:lnSpc>
              <a:spcBef>
                <a:spcPts val="600"/>
              </a:spcBef>
              <a:spcAft>
                <a:spcPts val="0"/>
              </a:spcAft>
              <a:buClr>
                <a:schemeClr val="accent1"/>
              </a:buClr>
              <a:buSzPct val="70000"/>
              <a:buFont typeface="Wingdings"/>
              <a:buNone/>
              <a:tabLst/>
              <a:defRPr/>
            </a:pPr>
            <a:r>
              <a:rPr lang="fa-IR" altLang="en-US" sz="2000" b="1" dirty="0">
                <a:solidFill>
                  <a:srgbClr val="00B050"/>
                </a:solidFill>
                <a:cs typeface="+mj-cs"/>
              </a:rPr>
              <a:t>هدف كلي</a:t>
            </a:r>
            <a:r>
              <a:rPr lang="fa-IR" altLang="en-US" sz="2000" b="1" dirty="0">
                <a:cs typeface="+mj-cs"/>
              </a:rPr>
              <a:t>: </a:t>
            </a:r>
            <a:r>
              <a:rPr lang="ar-SA" altLang="en-US" sz="2000" b="1" dirty="0">
                <a:cs typeface="+mj-cs"/>
              </a:rPr>
              <a:t>تعيين ارتباط بين استعمال مواد مخدر و زخم معده</a:t>
            </a:r>
            <a:endParaRPr lang="en-US" altLang="en-US" sz="2000" b="1" dirty="0">
              <a:cs typeface="+mj-cs"/>
            </a:endParaRPr>
          </a:p>
          <a:p>
            <a:pPr marL="274320" indent="-274320" algn="r" rtl="1">
              <a:lnSpc>
                <a:spcPct val="150000"/>
              </a:lnSpc>
              <a:spcBef>
                <a:spcPts val="600"/>
              </a:spcBef>
              <a:buClr>
                <a:schemeClr val="accent1"/>
              </a:buClr>
              <a:buSzPct val="70000"/>
            </a:pPr>
            <a:r>
              <a:rPr lang="ar-SA" altLang="en-US" sz="2000" b="1" dirty="0">
                <a:cs typeface="+mj-cs"/>
              </a:rPr>
              <a:t>اهداف ويژه</a:t>
            </a:r>
            <a:r>
              <a:rPr lang="fa-IR" altLang="en-US" sz="2000" b="1" dirty="0">
                <a:cs typeface="+mj-cs"/>
              </a:rPr>
              <a:t>: 1- </a:t>
            </a:r>
            <a:r>
              <a:rPr lang="ar-SA" altLang="en-US" sz="2000" b="1" dirty="0">
                <a:cs typeface="+mj-cs"/>
              </a:rPr>
              <a:t>تعيين ميزان بروز زخم پپتيك در گروهي كه سيگار مي كشند</a:t>
            </a:r>
            <a:endParaRPr lang="en-US" altLang="en-US" sz="2000" b="1" dirty="0">
              <a:cs typeface="+mj-cs"/>
            </a:endParaRPr>
          </a:p>
          <a:p>
            <a:pPr marL="274320" marR="0" lvl="0" indent="-274320" algn="r" defTabSz="914400" rtl="1" eaLnBrk="1" fontAlgn="auto" latinLnBrk="0" hangingPunct="1">
              <a:lnSpc>
                <a:spcPct val="150000"/>
              </a:lnSpc>
              <a:spcBef>
                <a:spcPts val="600"/>
              </a:spcBef>
              <a:spcAft>
                <a:spcPts val="0"/>
              </a:spcAft>
              <a:buClr>
                <a:schemeClr val="accent1"/>
              </a:buClr>
              <a:buSzPct val="70000"/>
              <a:buFont typeface="Wingdings"/>
              <a:buNone/>
              <a:tabLst/>
              <a:defRPr/>
            </a:pPr>
            <a:r>
              <a:rPr lang="fa-IR" altLang="en-US" sz="2000" b="1" dirty="0">
                <a:cs typeface="+mj-cs"/>
              </a:rPr>
              <a:t>                2- </a:t>
            </a:r>
            <a:r>
              <a:rPr lang="ar-SA" altLang="en-US" sz="2000" b="1" dirty="0">
                <a:cs typeface="+mj-cs"/>
              </a:rPr>
              <a:t>تعيين ميزان بروز زخم پپتيك در گروهي كه سيگار نمي كشند</a:t>
            </a:r>
            <a:endParaRPr lang="en-US" altLang="en-US" sz="2000" b="1" dirty="0">
              <a:cs typeface="+mj-cs"/>
            </a:endParaRPr>
          </a:p>
          <a:p>
            <a:pPr marL="274320" marR="0" lvl="0" indent="-274320" algn="r" defTabSz="914400" rtl="1" eaLnBrk="1" fontAlgn="auto" latinLnBrk="0" hangingPunct="1">
              <a:lnSpc>
                <a:spcPct val="150000"/>
              </a:lnSpc>
              <a:spcBef>
                <a:spcPts val="600"/>
              </a:spcBef>
              <a:spcAft>
                <a:spcPts val="0"/>
              </a:spcAft>
              <a:buClr>
                <a:schemeClr val="accent1"/>
              </a:buClr>
              <a:buSzPct val="70000"/>
              <a:buFont typeface="Wingdings"/>
              <a:buNone/>
              <a:tabLst/>
              <a:defRPr/>
            </a:pPr>
            <a:r>
              <a:rPr lang="fa-IR" altLang="en-US" sz="2000" b="1" dirty="0">
                <a:cs typeface="+mj-cs"/>
              </a:rPr>
              <a:t>                3- </a:t>
            </a:r>
            <a:r>
              <a:rPr lang="ar-SA" altLang="en-US" sz="2000" b="1" dirty="0">
                <a:cs typeface="+mj-cs"/>
              </a:rPr>
              <a:t>مقايسه ميزان بروز زخم پپتيك در دو گروه</a:t>
            </a:r>
            <a:endParaRPr lang="en-US" altLang="en-US" sz="2000" b="1" dirty="0">
              <a:cs typeface="+mj-cs"/>
            </a:endParaRPr>
          </a:p>
        </p:txBody>
      </p:sp>
      <p:sp>
        <p:nvSpPr>
          <p:cNvPr id="9" name="TextBox 8"/>
          <p:cNvSpPr txBox="1"/>
          <p:nvPr/>
        </p:nvSpPr>
        <p:spPr>
          <a:xfrm>
            <a:off x="0" y="3200400"/>
            <a:ext cx="1219200" cy="646331"/>
          </a:xfrm>
          <a:prstGeom prst="rect">
            <a:avLst/>
          </a:prstGeom>
          <a:noFill/>
        </p:spPr>
        <p:txBody>
          <a:bodyPr wrap="square" rtlCol="0">
            <a:spAutoFit/>
          </a:bodyPr>
          <a:lstStyle/>
          <a:p>
            <a:pPr algn="ctr"/>
            <a:r>
              <a:rPr lang="fa-IR" b="1" dirty="0">
                <a:solidFill>
                  <a:srgbClr val="FF0000"/>
                </a:solidFill>
                <a:cs typeface="+mj-cs"/>
              </a:rPr>
              <a:t>مطالعه </a:t>
            </a:r>
          </a:p>
          <a:p>
            <a:pPr algn="ctr"/>
            <a:r>
              <a:rPr lang="fa-IR" b="1" dirty="0">
                <a:solidFill>
                  <a:srgbClr val="FF0000"/>
                </a:solidFill>
                <a:cs typeface="+mj-cs"/>
              </a:rPr>
              <a:t>مورد شاهدی</a:t>
            </a:r>
            <a:endParaRPr lang="en-US" dirty="0">
              <a:solidFill>
                <a:srgbClr val="FF0000"/>
              </a:solidFill>
              <a:cs typeface="+mj-cs"/>
            </a:endParaRPr>
          </a:p>
        </p:txBody>
      </p:sp>
      <p:sp>
        <p:nvSpPr>
          <p:cNvPr id="10" name="TextBox 9"/>
          <p:cNvSpPr txBox="1"/>
          <p:nvPr/>
        </p:nvSpPr>
        <p:spPr>
          <a:xfrm>
            <a:off x="7315200" y="5257800"/>
            <a:ext cx="1447800" cy="646331"/>
          </a:xfrm>
          <a:prstGeom prst="rect">
            <a:avLst/>
          </a:prstGeom>
          <a:noFill/>
        </p:spPr>
        <p:txBody>
          <a:bodyPr wrap="square" rtlCol="0">
            <a:spAutoFit/>
          </a:bodyPr>
          <a:lstStyle/>
          <a:p>
            <a:pPr algn="ctr"/>
            <a:r>
              <a:rPr lang="fa-IR" b="1" dirty="0">
                <a:solidFill>
                  <a:srgbClr val="FF0000"/>
                </a:solidFill>
                <a:cs typeface="+mj-cs"/>
              </a:rPr>
              <a:t>مطالعه </a:t>
            </a:r>
          </a:p>
          <a:p>
            <a:pPr algn="ctr"/>
            <a:r>
              <a:rPr lang="fa-IR" b="1" dirty="0">
                <a:solidFill>
                  <a:srgbClr val="FF0000"/>
                </a:solidFill>
                <a:cs typeface="+mj-cs"/>
              </a:rPr>
              <a:t>همگروهی</a:t>
            </a:r>
            <a:endParaRPr lang="en-US" dirty="0">
              <a:solidFill>
                <a:srgbClr val="FF0000"/>
              </a:solidFill>
              <a:cs typeface="+mj-cs"/>
            </a:endParaRPr>
          </a:p>
        </p:txBody>
      </p:sp>
      <p:cxnSp>
        <p:nvCxnSpPr>
          <p:cNvPr id="12" name="Straight Connector 11"/>
          <p:cNvCxnSpPr/>
          <p:nvPr/>
        </p:nvCxnSpPr>
        <p:spPr>
          <a:xfrm>
            <a:off x="0" y="4876800"/>
            <a:ext cx="91440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7BFB8B4D-D5DF-63D4-59BD-1F79E49E0A7C}"/>
              </a:ext>
            </a:extLst>
          </p:cNvPr>
          <p:cNvSpPr>
            <a:spLocks noGrp="1"/>
          </p:cNvSpPr>
          <p:nvPr>
            <p:ph type="dt" sz="half" idx="10"/>
          </p:nvPr>
        </p:nvSpPr>
        <p:spPr/>
        <p:txBody>
          <a:bodyPr/>
          <a:lstStyle/>
          <a:p>
            <a:r>
              <a:rPr lang="en-US"/>
              <a:t>1403/04/12</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0000"/>
                </a:solidFill>
              </a:rPr>
              <a:t>اشتباه رایج در نوشتن اهداف جزیی</a:t>
            </a:r>
            <a:endParaRPr lang="en-US" dirty="0">
              <a:solidFill>
                <a:srgbClr val="FF0000"/>
              </a:solidFill>
            </a:endParaRPr>
          </a:p>
        </p:txBody>
      </p:sp>
      <p:sp>
        <p:nvSpPr>
          <p:cNvPr id="3" name="Content Placeholder 2"/>
          <p:cNvSpPr>
            <a:spLocks noGrp="1"/>
          </p:cNvSpPr>
          <p:nvPr>
            <p:ph idx="1"/>
          </p:nvPr>
        </p:nvSpPr>
        <p:spPr>
          <a:xfrm>
            <a:off x="228600" y="1524000"/>
            <a:ext cx="8458200" cy="5072098"/>
          </a:xfrm>
          <a:solidFill>
            <a:schemeClr val="bg1"/>
          </a:solidFill>
        </p:spPr>
        <p:txBody>
          <a:bodyPr>
            <a:normAutofit fontScale="92500" lnSpcReduction="20000"/>
          </a:bodyPr>
          <a:lstStyle/>
          <a:p>
            <a:pPr algn="r" rtl="1"/>
            <a:r>
              <a:rPr lang="fa-IR" dirty="0">
                <a:cs typeface="+mj-cs"/>
              </a:rPr>
              <a:t>یک تحقیق ممکن است هدف جزیی نداشته باشد. در اینگونه موارد بیان روش کار به عنوان اهداف جزیی اشکال دارد.</a:t>
            </a:r>
          </a:p>
          <a:p>
            <a:pPr algn="ctr" rtl="1">
              <a:buNone/>
            </a:pPr>
            <a:r>
              <a:rPr lang="fa-IR" sz="2800" b="1" dirty="0">
                <a:solidFill>
                  <a:srgbClr val="FF0000"/>
                </a:solidFill>
                <a:effectLst>
                  <a:outerShdw blurRad="38100" dist="38100" dir="2700000" algn="tl">
                    <a:srgbClr val="000000">
                      <a:alpha val="43137"/>
                    </a:srgbClr>
                  </a:outerShdw>
                </a:effectLst>
                <a:cs typeface="+mj-cs"/>
              </a:rPr>
              <a:t>مثال:تعیین میانگین فشارخون مردان شهر کرمان در سال 1400</a:t>
            </a:r>
          </a:p>
          <a:p>
            <a:pPr algn="r" rtl="1"/>
            <a:r>
              <a:rPr lang="fa-IR" dirty="0">
                <a:cs typeface="+mj-cs"/>
              </a:rPr>
              <a:t>این هدف کلی بسیار ساده بوده و برای پاسخ به آن قدمهای خاصی نباید برداشته شود. در اینگونه موارد نوشتن اهداف جزیی توصیه نمی شود. البته ممکن است به اشتباه، روش کار را به عنوان اهداف جزیی بیان شود. </a:t>
            </a:r>
          </a:p>
          <a:p>
            <a:pPr algn="r" rtl="1"/>
            <a:r>
              <a:rPr lang="fa-IR" dirty="0">
                <a:solidFill>
                  <a:srgbClr val="00B050"/>
                </a:solidFill>
                <a:cs typeface="+mj-cs"/>
              </a:rPr>
              <a:t>مثلاً بیان شود</a:t>
            </a:r>
          </a:p>
          <a:p>
            <a:pPr marL="1190625" lvl="2" indent="-514350" algn="r" rtl="1">
              <a:buFont typeface="+mj-lt"/>
              <a:buAutoNum type="arabicPeriod"/>
            </a:pPr>
            <a:r>
              <a:rPr lang="fa-IR" sz="2800" dirty="0">
                <a:cs typeface="+mj-cs"/>
              </a:rPr>
              <a:t>انتخاب نمونه مورد نیاز</a:t>
            </a:r>
          </a:p>
          <a:p>
            <a:pPr marL="1190625" lvl="2" indent="-514350" algn="r" rtl="1">
              <a:buFont typeface="+mj-lt"/>
              <a:buAutoNum type="arabicPeriod"/>
            </a:pPr>
            <a:r>
              <a:rPr lang="fa-IR" sz="2800" dirty="0">
                <a:cs typeface="+mj-cs"/>
              </a:rPr>
              <a:t>تهیه پرسشنامه </a:t>
            </a:r>
          </a:p>
          <a:p>
            <a:pPr marL="1190625" lvl="2" indent="-514350" algn="r" rtl="1">
              <a:buFont typeface="+mj-lt"/>
              <a:buAutoNum type="arabicPeriod"/>
            </a:pPr>
            <a:r>
              <a:rPr lang="fa-IR" sz="2800" dirty="0">
                <a:cs typeface="+mj-cs"/>
              </a:rPr>
              <a:t>پرنمودن پرسشنامه و سنجش فشارخون نمونه ها </a:t>
            </a:r>
          </a:p>
          <a:p>
            <a:pPr marL="676275" lvl="2" indent="0" algn="ctr" rtl="1">
              <a:buNone/>
            </a:pPr>
            <a:r>
              <a:rPr lang="fa-IR" sz="2800" dirty="0">
                <a:solidFill>
                  <a:srgbClr val="00B0F0"/>
                </a:solidFill>
                <a:cs typeface="B Badr" pitchFamily="2" charset="-78"/>
              </a:rPr>
              <a:t>برگرفته از اسلایدهای دکتر حقدوست </a:t>
            </a:r>
          </a:p>
          <a:p>
            <a:pPr marL="1190625" lvl="2" indent="-514350" algn="r" rtl="1">
              <a:buFont typeface="+mj-lt"/>
              <a:buAutoNum type="arabicPeriod"/>
            </a:pPr>
            <a:endParaRPr lang="en-US" sz="2800" dirty="0">
              <a:cs typeface="+mj-cs"/>
            </a:endParaRPr>
          </a:p>
        </p:txBody>
      </p:sp>
      <p:sp>
        <p:nvSpPr>
          <p:cNvPr id="5" name="Date Placeholder 4">
            <a:extLst>
              <a:ext uri="{FF2B5EF4-FFF2-40B4-BE49-F238E27FC236}">
                <a16:creationId xmlns:a16="http://schemas.microsoft.com/office/drawing/2014/main" id="{C0E9AFA3-F234-7ED0-2AAF-DC782337F4EF}"/>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a:xfrm>
            <a:off x="1371600" y="381000"/>
            <a:ext cx="6705600" cy="1143000"/>
          </a:xfrm>
        </p:spPr>
        <p:txBody>
          <a:bodyPr/>
          <a:lstStyle/>
          <a:p>
            <a:pPr eaLnBrk="1" hangingPunct="1"/>
            <a:r>
              <a:rPr lang="ar-SA" dirty="0">
                <a:solidFill>
                  <a:srgbClr val="FF0000"/>
                </a:solidFill>
              </a:rPr>
              <a:t>ا</a:t>
            </a:r>
            <a:r>
              <a:rPr lang="fa-IR" dirty="0">
                <a:solidFill>
                  <a:srgbClr val="FF0000"/>
                </a:solidFill>
              </a:rPr>
              <a:t>نواع ا</a:t>
            </a:r>
            <a:r>
              <a:rPr lang="ar-SA" dirty="0">
                <a:solidFill>
                  <a:srgbClr val="FF0000"/>
                </a:solidFill>
              </a:rPr>
              <a:t>هداف جزيي :</a:t>
            </a:r>
            <a:endParaRPr lang="en-US" dirty="0">
              <a:solidFill>
                <a:srgbClr val="FF0000"/>
              </a:solidFill>
            </a:endParaRPr>
          </a:p>
        </p:txBody>
      </p:sp>
      <p:sp>
        <p:nvSpPr>
          <p:cNvPr id="9219" name="Rectangle 3"/>
          <p:cNvSpPr>
            <a:spLocks noGrp="1" noChangeArrowheads="1"/>
          </p:cNvSpPr>
          <p:nvPr>
            <p:ph type="body" idx="1"/>
          </p:nvPr>
        </p:nvSpPr>
        <p:spPr>
          <a:xfrm>
            <a:off x="228600" y="2133600"/>
            <a:ext cx="8564562" cy="4471987"/>
          </a:xfrm>
          <a:solidFill>
            <a:schemeClr val="bg1"/>
          </a:solidFill>
        </p:spPr>
        <p:txBody>
          <a:bodyPr>
            <a:normAutofit lnSpcReduction="10000"/>
          </a:bodyPr>
          <a:lstStyle/>
          <a:p>
            <a:pPr algn="r" rtl="1" eaLnBrk="1" hangingPunct="1">
              <a:lnSpc>
                <a:spcPct val="90000"/>
              </a:lnSpc>
            </a:pPr>
            <a:r>
              <a:rPr lang="fa-IR" sz="3600" dirty="0">
                <a:solidFill>
                  <a:srgbClr val="C00000"/>
                </a:solidFill>
                <a:cs typeface="+mj-cs"/>
              </a:rPr>
              <a:t>هدف توصیفی: </a:t>
            </a:r>
            <a:r>
              <a:rPr lang="fa-IR" sz="3600" dirty="0">
                <a:cs typeface="+mj-cs"/>
              </a:rPr>
              <a:t>هدفی که قصد دارد وضعیت موجود را مشخص نماید</a:t>
            </a:r>
          </a:p>
          <a:p>
            <a:pPr algn="r" rtl="1" eaLnBrk="1" hangingPunct="1">
              <a:lnSpc>
                <a:spcPct val="90000"/>
              </a:lnSpc>
              <a:buFont typeface="Wingdings" pitchFamily="2" charset="2"/>
              <a:buChar char="ü"/>
            </a:pPr>
            <a:r>
              <a:rPr lang="fa-IR" sz="3600" dirty="0">
                <a:cs typeface="+mj-cs"/>
              </a:rPr>
              <a:t>مثال: </a:t>
            </a:r>
            <a:r>
              <a:rPr lang="fa-IR" sz="3600" dirty="0">
                <a:solidFill>
                  <a:schemeClr val="accent5">
                    <a:lumMod val="50000"/>
                  </a:schemeClr>
                </a:solidFill>
                <a:cs typeface="+mj-cs"/>
              </a:rPr>
              <a:t>تعیین فراوانی پریودنتیت در مادران باردار مراجعه کننده به مراکز بهداشتی درمانی شهر کرمان</a:t>
            </a:r>
          </a:p>
          <a:p>
            <a:pPr algn="r" rtl="1" eaLnBrk="1" hangingPunct="1">
              <a:lnSpc>
                <a:spcPct val="90000"/>
              </a:lnSpc>
              <a:buNone/>
            </a:pPr>
            <a:endParaRPr lang="fa-IR" sz="2400" dirty="0">
              <a:cs typeface="+mj-cs"/>
            </a:endParaRPr>
          </a:p>
          <a:p>
            <a:pPr algn="r" rtl="1" eaLnBrk="1" hangingPunct="1">
              <a:lnSpc>
                <a:spcPct val="90000"/>
              </a:lnSpc>
            </a:pPr>
            <a:r>
              <a:rPr lang="fa-IR" sz="3600" dirty="0">
                <a:solidFill>
                  <a:srgbClr val="C00000"/>
                </a:solidFill>
                <a:cs typeface="+mj-cs"/>
              </a:rPr>
              <a:t>هدف تحلیلی: </a:t>
            </a:r>
            <a:r>
              <a:rPr lang="fa-IR" sz="3600" dirty="0">
                <a:cs typeface="+mj-cs"/>
              </a:rPr>
              <a:t>هدفی که قصد دارد ارتباط بین دو یا چند متغیر را مشخص نماید.</a:t>
            </a:r>
          </a:p>
          <a:p>
            <a:pPr algn="r" rtl="1" eaLnBrk="1" hangingPunct="1">
              <a:lnSpc>
                <a:spcPct val="90000"/>
              </a:lnSpc>
              <a:buFont typeface="Wingdings" pitchFamily="2" charset="2"/>
              <a:buChar char="ü"/>
            </a:pPr>
            <a:r>
              <a:rPr lang="fa-IR" sz="3600" dirty="0">
                <a:cs typeface="+mj-cs"/>
              </a:rPr>
              <a:t>مثال: </a:t>
            </a:r>
            <a:r>
              <a:rPr lang="fa-IR" sz="3600" dirty="0">
                <a:solidFill>
                  <a:schemeClr val="accent5">
                    <a:lumMod val="50000"/>
                  </a:schemeClr>
                </a:solidFill>
                <a:cs typeface="+mj-cs"/>
              </a:rPr>
              <a:t>تعیین ارتباط بین وزن کم زمان تولد نوزادان با ابتلای مادر به پریودنتیت</a:t>
            </a:r>
            <a:endParaRPr lang="ar-SA" sz="3600" dirty="0">
              <a:solidFill>
                <a:schemeClr val="accent5">
                  <a:lumMod val="50000"/>
                </a:schemeClr>
              </a:solidFill>
              <a:cs typeface="+mj-cs"/>
            </a:endParaRPr>
          </a:p>
          <a:p>
            <a:pPr algn="r" rtl="1" eaLnBrk="1" hangingPunct="1">
              <a:lnSpc>
                <a:spcPct val="90000"/>
              </a:lnSpc>
              <a:buFont typeface="Wingdings" pitchFamily="2" charset="2"/>
              <a:buNone/>
            </a:pPr>
            <a:endParaRPr lang="ar-SA" sz="2800" b="1" dirty="0">
              <a:cs typeface="+mj-cs"/>
            </a:endParaRPr>
          </a:p>
          <a:p>
            <a:pPr algn="r" rtl="1" eaLnBrk="1" hangingPunct="1">
              <a:lnSpc>
                <a:spcPct val="90000"/>
              </a:lnSpc>
              <a:buFont typeface="Wingdings" pitchFamily="2" charset="2"/>
              <a:buNone/>
            </a:pPr>
            <a:endParaRPr lang="en-US" sz="2800" b="1" dirty="0">
              <a:cs typeface="+mj-cs"/>
            </a:endParaRPr>
          </a:p>
        </p:txBody>
      </p:sp>
      <p:sp>
        <p:nvSpPr>
          <p:cNvPr id="2" name="Date Placeholder 1">
            <a:extLst>
              <a:ext uri="{FF2B5EF4-FFF2-40B4-BE49-F238E27FC236}">
                <a16:creationId xmlns:a16="http://schemas.microsoft.com/office/drawing/2014/main" id="{623E5A50-EE92-EC8C-E0C4-A8036AC6469E}"/>
              </a:ext>
            </a:extLst>
          </p:cNvPr>
          <p:cNvSpPr>
            <a:spLocks noGrp="1"/>
          </p:cNvSpPr>
          <p:nvPr>
            <p:ph type="dt" sz="half" idx="10"/>
          </p:nvPr>
        </p:nvSpPr>
        <p:spPr/>
        <p:txBody>
          <a:bodyPr/>
          <a:lstStyle/>
          <a:p>
            <a:r>
              <a:rPr lang="en-US"/>
              <a:t>1403/04/12</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additive="base">
                                        <p:cTn id="7" dur="500" fill="hold"/>
                                        <p:tgtEl>
                                          <p:spTgt spid="9219">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921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219">
                                            <p:txEl>
                                              <p:pRg st="1" end="1"/>
                                            </p:txEl>
                                          </p:spTgt>
                                        </p:tgtEl>
                                        <p:attrNameLst>
                                          <p:attrName>style.visibility</p:attrName>
                                        </p:attrNameLst>
                                      </p:cBhvr>
                                      <p:to>
                                        <p:strVal val="visible"/>
                                      </p:to>
                                    </p:set>
                                    <p:anim calcmode="lin" valueType="num">
                                      <p:cBhvr additive="base">
                                        <p:cTn id="13" dur="500" fill="hold"/>
                                        <p:tgtEl>
                                          <p:spTgt spid="921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921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9219">
                                            <p:txEl>
                                              <p:pRg st="3" end="3"/>
                                            </p:txEl>
                                          </p:spTgt>
                                        </p:tgtEl>
                                        <p:attrNameLst>
                                          <p:attrName>style.visibility</p:attrName>
                                        </p:attrNameLst>
                                      </p:cBhvr>
                                      <p:to>
                                        <p:strVal val="visible"/>
                                      </p:to>
                                    </p:set>
                                    <p:anim calcmode="lin" valueType="num">
                                      <p:cBhvr additive="base">
                                        <p:cTn id="19" dur="500" fill="hold"/>
                                        <p:tgtEl>
                                          <p:spTgt spid="9219">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921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9219">
                                            <p:txEl>
                                              <p:pRg st="4" end="4"/>
                                            </p:txEl>
                                          </p:spTgt>
                                        </p:tgtEl>
                                        <p:attrNameLst>
                                          <p:attrName>style.visibility</p:attrName>
                                        </p:attrNameLst>
                                      </p:cBhvr>
                                      <p:to>
                                        <p:strVal val="visible"/>
                                      </p:to>
                                    </p:set>
                                    <p:anim calcmode="lin" valueType="num">
                                      <p:cBhvr additive="base">
                                        <p:cTn id="25" dur="500" fill="hold"/>
                                        <p:tgtEl>
                                          <p:spTgt spid="9219">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921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bldLvl="5"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a:xfrm>
            <a:off x="0" y="579438"/>
            <a:ext cx="8229600" cy="1143000"/>
          </a:xfrm>
        </p:spPr>
        <p:txBody>
          <a:bodyPr/>
          <a:lstStyle/>
          <a:p>
            <a:pPr eaLnBrk="1" hangingPunct="1"/>
            <a:r>
              <a:rPr lang="fa-IR" dirty="0">
                <a:solidFill>
                  <a:srgbClr val="FF0000"/>
                </a:solidFill>
              </a:rPr>
              <a:t>  </a:t>
            </a:r>
            <a:r>
              <a:rPr lang="ar-SA" dirty="0">
                <a:solidFill>
                  <a:srgbClr val="FF0000"/>
                </a:solidFill>
              </a:rPr>
              <a:t>هدف كاربردي :</a:t>
            </a:r>
            <a:endParaRPr lang="en-US" dirty="0">
              <a:solidFill>
                <a:srgbClr val="FF0000"/>
              </a:solidFill>
            </a:endParaRPr>
          </a:p>
        </p:txBody>
      </p:sp>
      <p:sp>
        <p:nvSpPr>
          <p:cNvPr id="12291" name="Rectangle 3"/>
          <p:cNvSpPr>
            <a:spLocks noGrp="1" noChangeArrowheads="1"/>
          </p:cNvSpPr>
          <p:nvPr>
            <p:ph type="body" idx="1"/>
          </p:nvPr>
        </p:nvSpPr>
        <p:spPr>
          <a:xfrm>
            <a:off x="350838" y="2286000"/>
            <a:ext cx="8412162" cy="4343400"/>
          </a:xfrm>
          <a:solidFill>
            <a:schemeClr val="bg1"/>
          </a:solidFill>
        </p:spPr>
        <p:txBody>
          <a:bodyPr/>
          <a:lstStyle/>
          <a:p>
            <a:pPr algn="r" rtl="1" eaLnBrk="1" hangingPunct="1"/>
            <a:r>
              <a:rPr lang="ar-SA" dirty="0">
                <a:cs typeface="+mj-cs"/>
              </a:rPr>
              <a:t> هدفي كه در رابطه با بكارگيري نتايج طرح تنظيم مي شود.</a:t>
            </a:r>
          </a:p>
          <a:p>
            <a:pPr algn="r" rtl="1" eaLnBrk="1" hangingPunct="1">
              <a:buFont typeface="Wingdings" pitchFamily="2" charset="2"/>
              <a:buNone/>
            </a:pPr>
            <a:endParaRPr lang="ar-SA" dirty="0">
              <a:cs typeface="+mj-cs"/>
            </a:endParaRPr>
          </a:p>
          <a:p>
            <a:pPr algn="r" rtl="1" eaLnBrk="1" hangingPunct="1">
              <a:buFont typeface="Wingdings" pitchFamily="2" charset="2"/>
              <a:buChar char="ü"/>
            </a:pPr>
            <a:r>
              <a:rPr lang="ar-SA" dirty="0">
                <a:solidFill>
                  <a:srgbClr val="00B050"/>
                </a:solidFill>
                <a:cs typeface="+mj-cs"/>
              </a:rPr>
              <a:t>مثال :</a:t>
            </a:r>
          </a:p>
          <a:p>
            <a:pPr algn="r" rtl="1" eaLnBrk="1" hangingPunct="1">
              <a:buFont typeface="Wingdings" pitchFamily="2" charset="2"/>
              <a:buNone/>
            </a:pPr>
            <a:r>
              <a:rPr lang="ar-SA" dirty="0">
                <a:cs typeface="+mj-cs"/>
              </a:rPr>
              <a:t>   گزارش وضعيت بخش سوختگي از نظر عفونت بيمارستاني به مسئولين بيمارستان جهت تصميم گيري هاي مربوطه  </a:t>
            </a:r>
            <a:endParaRPr lang="en-US" dirty="0">
              <a:cs typeface="+mj-cs"/>
            </a:endParaRPr>
          </a:p>
        </p:txBody>
      </p:sp>
      <p:sp>
        <p:nvSpPr>
          <p:cNvPr id="2" name="Date Placeholder 1">
            <a:extLst>
              <a:ext uri="{FF2B5EF4-FFF2-40B4-BE49-F238E27FC236}">
                <a16:creationId xmlns:a16="http://schemas.microsoft.com/office/drawing/2014/main" id="{AAC4C1C0-87AF-DA3A-1D39-96CF7170FA4D}"/>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a:xfrm>
            <a:off x="4648200" y="381000"/>
            <a:ext cx="3505200" cy="1143000"/>
          </a:xfrm>
        </p:spPr>
        <p:txBody>
          <a:bodyPr/>
          <a:lstStyle/>
          <a:p>
            <a:pPr eaLnBrk="1" hangingPunct="1"/>
            <a:r>
              <a:rPr lang="ar-SA" dirty="0">
                <a:solidFill>
                  <a:srgbClr val="FF0000"/>
                </a:solidFill>
              </a:rPr>
              <a:t>فرضيه و سئوال :</a:t>
            </a:r>
            <a:endParaRPr lang="en-US" dirty="0">
              <a:solidFill>
                <a:srgbClr val="FF0000"/>
              </a:solidFill>
            </a:endParaRPr>
          </a:p>
        </p:txBody>
      </p:sp>
      <p:sp>
        <p:nvSpPr>
          <p:cNvPr id="17411" name="Rectangle 3"/>
          <p:cNvSpPr>
            <a:spLocks noGrp="1" noChangeArrowheads="1"/>
          </p:cNvSpPr>
          <p:nvPr>
            <p:ph type="body" idx="1"/>
          </p:nvPr>
        </p:nvSpPr>
        <p:spPr>
          <a:xfrm>
            <a:off x="457200" y="2590800"/>
            <a:ext cx="8153400" cy="4038600"/>
          </a:xfrm>
          <a:solidFill>
            <a:schemeClr val="bg1"/>
          </a:solidFill>
        </p:spPr>
        <p:txBody>
          <a:bodyPr>
            <a:noAutofit/>
          </a:bodyPr>
          <a:lstStyle/>
          <a:p>
            <a:pPr algn="r" rtl="1" eaLnBrk="1" hangingPunct="1"/>
            <a:r>
              <a:rPr lang="fa-IR" dirty="0">
                <a:cs typeface="+mj-cs"/>
              </a:rPr>
              <a:t>اهداف مطالعه یا توصیفی هستند ویا تحلیلی</a:t>
            </a:r>
          </a:p>
          <a:p>
            <a:pPr algn="r" rtl="1" eaLnBrk="1" hangingPunct="1"/>
            <a:r>
              <a:rPr lang="ar-SA" dirty="0">
                <a:solidFill>
                  <a:srgbClr val="FF0000"/>
                </a:solidFill>
                <a:cs typeface="+mj-cs"/>
              </a:rPr>
              <a:t>به عنوان يك اصل :</a:t>
            </a:r>
          </a:p>
          <a:p>
            <a:pPr algn="r" rtl="1" eaLnBrk="1" hangingPunct="1">
              <a:buFont typeface="Wingdings" pitchFamily="2" charset="2"/>
              <a:buNone/>
            </a:pPr>
            <a:r>
              <a:rPr lang="ar-SA" dirty="0">
                <a:cs typeface="+mj-cs"/>
              </a:rPr>
              <a:t>براي هر هدف توصيفي </a:t>
            </a:r>
            <a:r>
              <a:rPr lang="ar-SA" dirty="0">
                <a:solidFill>
                  <a:srgbClr val="00B050"/>
                </a:solidFill>
                <a:cs typeface="+mj-cs"/>
              </a:rPr>
              <a:t>يك سئوال </a:t>
            </a:r>
            <a:r>
              <a:rPr lang="ar-SA" dirty="0">
                <a:cs typeface="+mj-cs"/>
              </a:rPr>
              <a:t>و براي هر هدف تحليلي </a:t>
            </a:r>
            <a:r>
              <a:rPr lang="ar-SA" dirty="0">
                <a:solidFill>
                  <a:srgbClr val="00B050"/>
                </a:solidFill>
                <a:cs typeface="+mj-cs"/>
              </a:rPr>
              <a:t>يك فرضيه </a:t>
            </a:r>
            <a:r>
              <a:rPr lang="ar-SA" dirty="0">
                <a:cs typeface="+mj-cs"/>
              </a:rPr>
              <a:t>مطرح مي شود.</a:t>
            </a:r>
            <a:endParaRPr lang="en-US" dirty="0">
              <a:cs typeface="+mj-cs"/>
            </a:endParaRPr>
          </a:p>
          <a:p>
            <a:pPr algn="r" rtl="1" eaLnBrk="1" hangingPunct="1">
              <a:buFont typeface="Wingdings" pitchFamily="2" charset="2"/>
              <a:buNone/>
            </a:pPr>
            <a:endParaRPr lang="en-US" dirty="0">
              <a:cs typeface="+mj-cs"/>
            </a:endParaRPr>
          </a:p>
          <a:p>
            <a:pPr algn="r" rtl="1" eaLnBrk="1" hangingPunct="1">
              <a:buNone/>
            </a:pPr>
            <a:r>
              <a:rPr lang="fa-IR" dirty="0">
                <a:cs typeface="+mj-cs"/>
              </a:rPr>
              <a:t>تعداد سؤالات و فرضيات بايد با تعداد اهداف جزئی برابر باشد</a:t>
            </a:r>
          </a:p>
          <a:p>
            <a:pPr algn="r" rtl="1" eaLnBrk="1" hangingPunct="1">
              <a:buFont typeface="Wingdings" pitchFamily="2" charset="2"/>
              <a:buNone/>
            </a:pPr>
            <a:endParaRPr lang="ar-SA" dirty="0">
              <a:cs typeface="+mj-cs"/>
            </a:endParaRPr>
          </a:p>
          <a:p>
            <a:pPr algn="r" rtl="1" eaLnBrk="1" hangingPunct="1">
              <a:buFont typeface="Wingdings" pitchFamily="2" charset="2"/>
              <a:buNone/>
            </a:pPr>
            <a:endParaRPr lang="en-US" sz="2800" b="1" dirty="0">
              <a:cs typeface="+mj-cs"/>
            </a:endParaRPr>
          </a:p>
        </p:txBody>
      </p:sp>
      <p:pic>
        <p:nvPicPr>
          <p:cNvPr id="11269" name="Picture 5" descr="bs02064_"/>
          <p:cNvPicPr>
            <a:picLocks noChangeAspect="1" noChangeArrowheads="1"/>
          </p:cNvPicPr>
          <p:nvPr/>
        </p:nvPicPr>
        <p:blipFill>
          <a:blip r:embed="rId2" cstate="print"/>
          <a:srcRect/>
          <a:stretch>
            <a:fillRect/>
          </a:stretch>
        </p:blipFill>
        <p:spPr bwMode="auto">
          <a:xfrm>
            <a:off x="1447800" y="685800"/>
            <a:ext cx="1720850" cy="1712913"/>
          </a:xfrm>
          <a:prstGeom prst="rect">
            <a:avLst/>
          </a:prstGeom>
          <a:noFill/>
          <a:ln w="9525">
            <a:noFill/>
            <a:miter lim="800000"/>
            <a:headEnd/>
            <a:tailEnd/>
          </a:ln>
        </p:spPr>
      </p:pic>
      <p:sp>
        <p:nvSpPr>
          <p:cNvPr id="2" name="Date Placeholder 1">
            <a:extLst>
              <a:ext uri="{FF2B5EF4-FFF2-40B4-BE49-F238E27FC236}">
                <a16:creationId xmlns:a16="http://schemas.microsoft.com/office/drawing/2014/main" id="{A3E44C89-81D4-C649-24BD-925BD29C3695}"/>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solidFill>
                  <a:srgbClr val="FF0000"/>
                </a:solidFill>
              </a:rPr>
              <a:t>سئوال</a:t>
            </a:r>
            <a:endParaRPr lang="en-US" b="1" dirty="0">
              <a:solidFill>
                <a:srgbClr val="FF0000"/>
              </a:solidFill>
            </a:endParaRPr>
          </a:p>
        </p:txBody>
      </p:sp>
      <p:sp>
        <p:nvSpPr>
          <p:cNvPr id="3" name="Content Placeholder 2"/>
          <p:cNvSpPr>
            <a:spLocks noGrp="1"/>
          </p:cNvSpPr>
          <p:nvPr>
            <p:ph idx="1"/>
          </p:nvPr>
        </p:nvSpPr>
        <p:spPr>
          <a:xfrm>
            <a:off x="457200" y="1600200"/>
            <a:ext cx="8382000" cy="5029200"/>
          </a:xfrm>
          <a:solidFill>
            <a:schemeClr val="bg1"/>
          </a:solidFill>
        </p:spPr>
        <p:txBody>
          <a:bodyPr>
            <a:normAutofit/>
          </a:bodyPr>
          <a:lstStyle/>
          <a:p>
            <a:pPr algn="r" rtl="1"/>
            <a:r>
              <a:rPr lang="fa-IR" dirty="0">
                <a:cs typeface="+mj-cs"/>
              </a:rPr>
              <a:t>چنانچه پژوهشگر فقط قصد توصیف چگونگی وضع یک متغیر را داشته باشد از </a:t>
            </a:r>
            <a:r>
              <a:rPr lang="ar-SA" dirty="0"/>
              <a:t>سئوال</a:t>
            </a:r>
            <a:r>
              <a:rPr lang="fa-IR" dirty="0"/>
              <a:t> استفاده می کند.</a:t>
            </a:r>
          </a:p>
          <a:p>
            <a:pPr algn="r" rtl="1"/>
            <a:r>
              <a:rPr lang="fa-IR" dirty="0">
                <a:solidFill>
                  <a:srgbClr val="C00000"/>
                </a:solidFill>
              </a:rPr>
              <a:t>هدف توصیفی:</a:t>
            </a:r>
            <a:r>
              <a:rPr lang="fa-IR" dirty="0">
                <a:cs typeface="+mj-cs"/>
              </a:rPr>
              <a:t> </a:t>
            </a:r>
            <a:r>
              <a:rPr lang="fa-IR" dirty="0">
                <a:solidFill>
                  <a:schemeClr val="accent5">
                    <a:lumMod val="50000"/>
                  </a:schemeClr>
                </a:solidFill>
              </a:rPr>
              <a:t>تعیین فراوانی پریودنتیت در مادران باردار مراجعه کننده به مراکز بهداشتی درمانی شهر کرمان</a:t>
            </a:r>
          </a:p>
          <a:p>
            <a:pPr algn="r" rtl="1"/>
            <a:endParaRPr lang="fa-IR" dirty="0">
              <a:solidFill>
                <a:schemeClr val="accent5">
                  <a:lumMod val="50000"/>
                </a:schemeClr>
              </a:solidFill>
            </a:endParaRPr>
          </a:p>
          <a:p>
            <a:pPr algn="r" rtl="1"/>
            <a:r>
              <a:rPr lang="fa-IR" dirty="0">
                <a:solidFill>
                  <a:srgbClr val="C00000"/>
                </a:solidFill>
              </a:rPr>
              <a:t>سئوال: </a:t>
            </a:r>
            <a:r>
              <a:rPr lang="fa-IR" dirty="0">
                <a:solidFill>
                  <a:schemeClr val="accent5">
                    <a:lumMod val="50000"/>
                  </a:schemeClr>
                </a:solidFill>
              </a:rPr>
              <a:t>فراوانی پریودنتیت در مادران باردار مراجعه کننده به مراکز بهداشتی درمانی شهر کرمان چقدر است؟</a:t>
            </a:r>
            <a:endParaRPr lang="en-US" dirty="0">
              <a:solidFill>
                <a:srgbClr val="C00000"/>
              </a:solidFill>
            </a:endParaRPr>
          </a:p>
        </p:txBody>
      </p:sp>
      <p:sp>
        <p:nvSpPr>
          <p:cNvPr id="4" name="Date Placeholder 3">
            <a:extLst>
              <a:ext uri="{FF2B5EF4-FFF2-40B4-BE49-F238E27FC236}">
                <a16:creationId xmlns:a16="http://schemas.microsoft.com/office/drawing/2014/main" id="{D7221447-3586-3AA1-A798-329A44AC2BFA}"/>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4" name="Rectangle 2"/>
          <p:cNvSpPr>
            <a:spLocks noGrp="1" noChangeArrowheads="1"/>
          </p:cNvSpPr>
          <p:nvPr>
            <p:ph type="title"/>
          </p:nvPr>
        </p:nvSpPr>
        <p:spPr>
          <a:xfrm>
            <a:off x="2819400" y="457200"/>
            <a:ext cx="4114800" cy="1143000"/>
          </a:xfrm>
        </p:spPr>
        <p:txBody>
          <a:bodyPr/>
          <a:lstStyle/>
          <a:p>
            <a:pPr eaLnBrk="1" hangingPunct="1"/>
            <a:r>
              <a:rPr lang="fa-IR" dirty="0">
                <a:solidFill>
                  <a:srgbClr val="FF0000"/>
                </a:solidFill>
              </a:rPr>
              <a:t> </a:t>
            </a:r>
            <a:r>
              <a:rPr lang="ar-SA" dirty="0">
                <a:solidFill>
                  <a:srgbClr val="FF0000"/>
                </a:solidFill>
              </a:rPr>
              <a:t>فرضيه :</a:t>
            </a:r>
            <a:endParaRPr lang="en-US" dirty="0">
              <a:solidFill>
                <a:srgbClr val="FF0000"/>
              </a:solidFill>
            </a:endParaRPr>
          </a:p>
        </p:txBody>
      </p:sp>
      <p:sp>
        <p:nvSpPr>
          <p:cNvPr id="13315" name="Rectangle 3"/>
          <p:cNvSpPr>
            <a:spLocks noGrp="1" noChangeArrowheads="1"/>
          </p:cNvSpPr>
          <p:nvPr>
            <p:ph type="body" idx="1"/>
          </p:nvPr>
        </p:nvSpPr>
        <p:spPr>
          <a:xfrm>
            <a:off x="152400" y="1676400"/>
            <a:ext cx="8686800" cy="4953000"/>
          </a:xfrm>
          <a:solidFill>
            <a:schemeClr val="bg1"/>
          </a:solidFill>
        </p:spPr>
        <p:txBody>
          <a:bodyPr>
            <a:normAutofit/>
          </a:bodyPr>
          <a:lstStyle/>
          <a:p>
            <a:pPr algn="r" rtl="1" eaLnBrk="1" hangingPunct="1"/>
            <a:r>
              <a:rPr lang="ar-SA" sz="2800" dirty="0">
                <a:cs typeface="+mj-cs"/>
              </a:rPr>
              <a:t> پيش گويي رابطه يك يا چند عامل با مسئله مورد مطالعه مي باشد كه از طريق آزمايش علمي صحت يا سقم آن تعيين مي گردد. </a:t>
            </a:r>
          </a:p>
          <a:p>
            <a:pPr algn="r" rtl="1" eaLnBrk="1" hangingPunct="1"/>
            <a:r>
              <a:rPr lang="fa-IR" sz="2800" dirty="0">
                <a:cs typeface="+mj-cs"/>
              </a:rPr>
              <a:t>حدس عالمانه اي كه بر اساس تجربه يا بررسي پيشينة موضوع مورد بررسي توسط محقق بيان مي شود.</a:t>
            </a:r>
            <a:endParaRPr lang="en-US" sz="2800" dirty="0">
              <a:cs typeface="+mj-cs"/>
            </a:endParaRPr>
          </a:p>
          <a:p>
            <a:pPr algn="r" rtl="1" eaLnBrk="1" hangingPunct="1"/>
            <a:r>
              <a:rPr lang="fa-IR" sz="2800" dirty="0">
                <a:cs typeface="+mj-cs"/>
              </a:rPr>
              <a:t>يک فرضيه هيچ گاه اثبات يا ابطلال نمي شود، بلکه براساس داده هاي بدست آمده فقط تأييد يا ردّ مي شود</a:t>
            </a:r>
          </a:p>
          <a:p>
            <a:pPr algn="r" rtl="1"/>
            <a:r>
              <a:rPr lang="fa-IR" sz="2800" dirty="0">
                <a:cs typeface="+mj-cs"/>
              </a:rPr>
              <a:t>فرضیه، تفاوت، ارتباط و همبستگی  دو عامل (متغیر) و تاثیر یک عامل را بردیگری را حدس می زند </a:t>
            </a:r>
          </a:p>
          <a:p>
            <a:pPr algn="r" rtl="1" eaLnBrk="1" hangingPunct="1">
              <a:buFont typeface="Wingdings" pitchFamily="2" charset="2"/>
              <a:buChar char="ü"/>
            </a:pPr>
            <a:r>
              <a:rPr lang="ar-SA" b="1" dirty="0">
                <a:solidFill>
                  <a:srgbClr val="FF0000"/>
                </a:solidFill>
                <a:cs typeface="+mj-cs"/>
              </a:rPr>
              <a:t>مثال :</a:t>
            </a:r>
            <a:r>
              <a:rPr lang="fa-IR" b="1" dirty="0">
                <a:solidFill>
                  <a:srgbClr val="FF0000"/>
                </a:solidFill>
                <a:cs typeface="+mj-cs"/>
              </a:rPr>
              <a:t> </a:t>
            </a:r>
            <a:r>
              <a:rPr lang="ar-SA" sz="2400" b="1" dirty="0">
                <a:cs typeface="+mj-cs"/>
              </a:rPr>
              <a:t>عفونت بيمارستاني در بيماران سالمند دچار سوختگي بيشتر رخ مي دهد.</a:t>
            </a:r>
            <a:endParaRPr lang="en-US" sz="2400" b="1" dirty="0">
              <a:cs typeface="+mj-cs"/>
            </a:endParaRPr>
          </a:p>
        </p:txBody>
      </p:sp>
      <p:graphicFrame>
        <p:nvGraphicFramePr>
          <p:cNvPr id="5122" name="Object 4"/>
          <p:cNvGraphicFramePr>
            <a:graphicFrameLocks noChangeAspect="1"/>
          </p:cNvGraphicFramePr>
          <p:nvPr/>
        </p:nvGraphicFramePr>
        <p:xfrm>
          <a:off x="304800" y="0"/>
          <a:ext cx="1905000" cy="1611825"/>
        </p:xfrm>
        <a:graphic>
          <a:graphicData uri="http://schemas.openxmlformats.org/presentationml/2006/ole">
            <mc:AlternateContent xmlns:mc="http://schemas.openxmlformats.org/markup-compatibility/2006">
              <mc:Choice xmlns:v="urn:schemas-microsoft-com:vml" Requires="v">
                <p:oleObj name="Photo Editor Photo" r:id="rId2" imgW="3580952" imgH="3029373" progId="">
                  <p:embed/>
                </p:oleObj>
              </mc:Choice>
              <mc:Fallback>
                <p:oleObj name="Photo Editor Photo" r:id="rId2" imgW="3580952" imgH="3029373" progId="">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0"/>
                        <a:ext cx="1905000" cy="161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Date Placeholder 1">
            <a:extLst>
              <a:ext uri="{FF2B5EF4-FFF2-40B4-BE49-F238E27FC236}">
                <a16:creationId xmlns:a16="http://schemas.microsoft.com/office/drawing/2014/main" id="{2F0CA954-ED4F-37E4-429B-DA2E08AFA7C8}"/>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a:xfrm>
            <a:off x="685800" y="517525"/>
            <a:ext cx="7239000" cy="1143000"/>
          </a:xfrm>
        </p:spPr>
        <p:txBody>
          <a:bodyPr/>
          <a:lstStyle/>
          <a:p>
            <a:pPr algn="r" eaLnBrk="1" hangingPunct="1"/>
            <a:r>
              <a:rPr lang="ar-SA" dirty="0">
                <a:solidFill>
                  <a:srgbClr val="FF0000"/>
                </a:solidFill>
              </a:rPr>
              <a:t>ويژگيهاي فرضيه تحقيقي :</a:t>
            </a:r>
            <a:endParaRPr lang="en-US" dirty="0">
              <a:solidFill>
                <a:srgbClr val="FF0000"/>
              </a:solidFill>
            </a:endParaRPr>
          </a:p>
        </p:txBody>
      </p:sp>
      <p:sp>
        <p:nvSpPr>
          <p:cNvPr id="14339" name="Rectangle 3"/>
          <p:cNvSpPr>
            <a:spLocks noGrp="1" noChangeArrowheads="1"/>
          </p:cNvSpPr>
          <p:nvPr>
            <p:ph type="body" idx="1"/>
          </p:nvPr>
        </p:nvSpPr>
        <p:spPr>
          <a:xfrm>
            <a:off x="319088" y="2065338"/>
            <a:ext cx="8291512" cy="4564062"/>
          </a:xfrm>
          <a:solidFill>
            <a:schemeClr val="bg1"/>
          </a:solidFill>
        </p:spPr>
        <p:txBody>
          <a:bodyPr/>
          <a:lstStyle/>
          <a:p>
            <a:pPr algn="r" rtl="1" eaLnBrk="1" hangingPunct="1">
              <a:spcBef>
                <a:spcPct val="50000"/>
              </a:spcBef>
              <a:buClrTx/>
              <a:buSzTx/>
              <a:buFontTx/>
              <a:buNone/>
            </a:pPr>
            <a:r>
              <a:rPr lang="fa-IR" sz="2800" dirty="0">
                <a:latin typeface="Times New Roman" pitchFamily="18" charset="0"/>
                <a:cs typeface="+mj-cs"/>
              </a:rPr>
              <a:t>1- به صورت جمله خبري بيان ميشود.</a:t>
            </a:r>
          </a:p>
          <a:p>
            <a:pPr algn="r" rtl="1" eaLnBrk="1" hangingPunct="1">
              <a:spcBef>
                <a:spcPct val="50000"/>
              </a:spcBef>
              <a:buClrTx/>
              <a:buSzTx/>
              <a:buFontTx/>
              <a:buNone/>
            </a:pPr>
            <a:r>
              <a:rPr lang="fa-IR" sz="2800" dirty="0">
                <a:latin typeface="Times New Roman" pitchFamily="18" charset="0"/>
                <a:cs typeface="+mj-cs"/>
              </a:rPr>
              <a:t>2- بيانگر ارتباط دو يا چند متغير است .</a:t>
            </a:r>
          </a:p>
          <a:p>
            <a:pPr algn="r" rtl="1" eaLnBrk="1" hangingPunct="1">
              <a:spcBef>
                <a:spcPct val="50000"/>
              </a:spcBef>
              <a:buClrTx/>
              <a:buSzTx/>
              <a:buFontTx/>
              <a:buNone/>
            </a:pPr>
            <a:r>
              <a:rPr lang="fa-IR" sz="2800" dirty="0">
                <a:latin typeface="Times New Roman" pitchFamily="18" charset="0"/>
                <a:cs typeface="+mj-cs"/>
              </a:rPr>
              <a:t>3- بر اساس مطالعات يا بررسي هاي قبلي بيان ميشود.</a:t>
            </a:r>
          </a:p>
          <a:p>
            <a:pPr algn="r" rtl="1" eaLnBrk="1" hangingPunct="1">
              <a:spcBef>
                <a:spcPct val="50000"/>
              </a:spcBef>
              <a:buClrTx/>
              <a:buSzTx/>
              <a:buFontTx/>
              <a:buNone/>
            </a:pPr>
            <a:r>
              <a:rPr lang="fa-IR" sz="2800" dirty="0">
                <a:latin typeface="Times New Roman" pitchFamily="18" charset="0"/>
                <a:cs typeface="+mj-cs"/>
              </a:rPr>
              <a:t>4- بايد قابليت آزمون داشته باشد.</a:t>
            </a:r>
          </a:p>
          <a:p>
            <a:pPr algn="r" rtl="1" eaLnBrk="1" hangingPunct="1">
              <a:spcBef>
                <a:spcPct val="50000"/>
              </a:spcBef>
              <a:buClrTx/>
              <a:buSzTx/>
              <a:buFontTx/>
              <a:buNone/>
            </a:pPr>
            <a:r>
              <a:rPr lang="fa-IR" sz="2800" dirty="0">
                <a:latin typeface="Times New Roman" pitchFamily="18" charset="0"/>
                <a:cs typeface="+mj-cs"/>
              </a:rPr>
              <a:t>5- يك فرضيه خوب بايد كوتاه, رسا و قابل فهم باشد.</a:t>
            </a:r>
          </a:p>
          <a:p>
            <a:pPr algn="r" rtl="1" eaLnBrk="1" hangingPunct="1">
              <a:spcBef>
                <a:spcPct val="50000"/>
              </a:spcBef>
              <a:buClrTx/>
              <a:buSzTx/>
              <a:buFontTx/>
              <a:buNone/>
            </a:pPr>
            <a:r>
              <a:rPr lang="fa-IR" sz="2800" dirty="0">
                <a:latin typeface="Times New Roman" pitchFamily="18" charset="0"/>
                <a:cs typeface="+mj-cs"/>
              </a:rPr>
              <a:t>6- فرضيات مختلف يك طرح نبايد با يكديگر تناقض داشته باشند.</a:t>
            </a:r>
            <a:endParaRPr lang="en-US" sz="2800" dirty="0">
              <a:latin typeface="Times New Roman" pitchFamily="18" charset="0"/>
              <a:cs typeface="+mj-cs"/>
            </a:endParaRPr>
          </a:p>
        </p:txBody>
      </p:sp>
      <p:pic>
        <p:nvPicPr>
          <p:cNvPr id="12293" name="Picture 5" descr="bs00554_"/>
          <p:cNvPicPr>
            <a:picLocks noChangeAspect="1" noChangeArrowheads="1"/>
          </p:cNvPicPr>
          <p:nvPr/>
        </p:nvPicPr>
        <p:blipFill>
          <a:blip r:embed="rId2" cstate="print"/>
          <a:srcRect/>
          <a:stretch>
            <a:fillRect/>
          </a:stretch>
        </p:blipFill>
        <p:spPr bwMode="auto">
          <a:xfrm>
            <a:off x="838200" y="593725"/>
            <a:ext cx="1612900" cy="1408113"/>
          </a:xfrm>
          <a:prstGeom prst="rect">
            <a:avLst/>
          </a:prstGeom>
          <a:noFill/>
          <a:ln w="9525">
            <a:noFill/>
            <a:miter lim="800000"/>
            <a:headEnd/>
            <a:tailEnd/>
          </a:ln>
        </p:spPr>
      </p:pic>
      <p:sp>
        <p:nvSpPr>
          <p:cNvPr id="2" name="Date Placeholder 1">
            <a:extLst>
              <a:ext uri="{FF2B5EF4-FFF2-40B4-BE49-F238E27FC236}">
                <a16:creationId xmlns:a16="http://schemas.microsoft.com/office/drawing/2014/main" id="{9FC34571-041F-69BC-572C-B5C167AC5395}"/>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3" name="Rectangle 5"/>
          <p:cNvSpPr>
            <a:spLocks noGrp="1" noChangeArrowheads="1"/>
          </p:cNvSpPr>
          <p:nvPr>
            <p:ph type="title"/>
          </p:nvPr>
        </p:nvSpPr>
        <p:spPr>
          <a:xfrm>
            <a:off x="914400" y="1447800"/>
            <a:ext cx="7802563" cy="1143000"/>
          </a:xfrm>
          <a:solidFill>
            <a:schemeClr val="bg1"/>
          </a:solidFill>
          <a:ln>
            <a:solidFill>
              <a:schemeClr val="accent2"/>
            </a:solidFill>
          </a:ln>
          <a:effectLst>
            <a:outerShdw dist="107763" dir="2700000" algn="ctr" rotWithShape="0">
              <a:schemeClr val="accent2">
                <a:alpha val="50000"/>
              </a:schemeClr>
            </a:outerShdw>
          </a:effectLst>
        </p:spPr>
        <p:txBody>
          <a:bodyPr vert="horz" lIns="91440" tIns="45720" rIns="91440" bIns="45720" rtlCol="0" anchor="ctr">
            <a:normAutofit/>
          </a:bodyPr>
          <a:lstStyle/>
          <a:p>
            <a:pPr>
              <a:defRPr/>
            </a:pPr>
            <a:r>
              <a:rPr lang="ar-SA" sz="3200" dirty="0">
                <a:solidFill>
                  <a:srgbClr val="FF0000"/>
                </a:solidFill>
              </a:rPr>
              <a:t>تنظيم اهداف سؤالات و فرضيات</a:t>
            </a:r>
            <a:endParaRPr lang="en-US" sz="3200" dirty="0">
              <a:solidFill>
                <a:srgbClr val="FF0000"/>
              </a:solidFill>
            </a:endParaRPr>
          </a:p>
        </p:txBody>
      </p:sp>
      <p:graphicFrame>
        <p:nvGraphicFramePr>
          <p:cNvPr id="7174" name="Group 6"/>
          <p:cNvGraphicFramePr>
            <a:graphicFrameLocks noGrp="1"/>
          </p:cNvGraphicFramePr>
          <p:nvPr>
            <p:ph type="body" sz="half" idx="1"/>
          </p:nvPr>
        </p:nvGraphicFramePr>
        <p:xfrm>
          <a:off x="914400" y="3276600"/>
          <a:ext cx="8001000" cy="3276600"/>
        </p:xfrm>
        <a:graphic>
          <a:graphicData uri="http://schemas.openxmlformats.org/drawingml/2006/table">
            <a:tbl>
              <a:tblPr rtl="1"/>
              <a:tblGrid>
                <a:gridCol w="3999549">
                  <a:extLst>
                    <a:ext uri="{9D8B030D-6E8A-4147-A177-3AD203B41FA5}">
                      <a16:colId xmlns:a16="http://schemas.microsoft.com/office/drawing/2014/main" val="20000"/>
                    </a:ext>
                  </a:extLst>
                </a:gridCol>
                <a:gridCol w="4001451">
                  <a:extLst>
                    <a:ext uri="{9D8B030D-6E8A-4147-A177-3AD203B41FA5}">
                      <a16:colId xmlns:a16="http://schemas.microsoft.com/office/drawing/2014/main" val="20001"/>
                    </a:ext>
                  </a:extLst>
                </a:gridCol>
              </a:tblGrid>
              <a:tr h="682625">
                <a:tc>
                  <a:txBody>
                    <a:bodyPr/>
                    <a:lstStyle/>
                    <a:p>
                      <a:pPr marL="0" marR="0" lvl="0" indent="0" algn="ctr" defTabSz="914400" rtl="1" eaLnBrk="1" fontAlgn="base" latinLnBrk="0" hangingPunct="1">
                        <a:lnSpc>
                          <a:spcPct val="100000"/>
                        </a:lnSpc>
                        <a:spcBef>
                          <a:spcPct val="20000"/>
                        </a:spcBef>
                        <a:spcAft>
                          <a:spcPct val="0"/>
                        </a:spcAft>
                        <a:buClr>
                          <a:schemeClr val="accent1"/>
                        </a:buClr>
                        <a:buSzPct val="80000"/>
                        <a:buFont typeface="Wingdings" pitchFamily="2" charset="2"/>
                        <a:buNone/>
                        <a:tabLst/>
                      </a:pPr>
                      <a:r>
                        <a:rPr lang="ar-SA" sz="2800" kern="1200" dirty="0">
                          <a:solidFill>
                            <a:schemeClr val="tx1"/>
                          </a:solidFill>
                          <a:latin typeface="+mj-lt"/>
                          <a:ea typeface="+mj-ea"/>
                          <a:cs typeface="+mj-cs"/>
                        </a:rPr>
                        <a:t>سؤالاتي كه بايد بپرسيد</a:t>
                      </a:r>
                      <a:endParaRPr lang="en-US" sz="2800" kern="1200" dirty="0">
                        <a:solidFill>
                          <a:schemeClr val="tx1"/>
                        </a:solidFill>
                        <a:latin typeface="+mj-lt"/>
                        <a:ea typeface="+mj-ea"/>
                        <a:cs typeface="+mj-cs"/>
                      </a:endParaRPr>
                    </a:p>
                  </a:txBody>
                  <a:tcPr horzOverflow="overflow">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1" eaLnBrk="1" fontAlgn="base" latinLnBrk="0" hangingPunct="1">
                        <a:lnSpc>
                          <a:spcPct val="100000"/>
                        </a:lnSpc>
                        <a:spcBef>
                          <a:spcPct val="20000"/>
                        </a:spcBef>
                        <a:spcAft>
                          <a:spcPct val="0"/>
                        </a:spcAft>
                        <a:buClr>
                          <a:schemeClr val="accent1"/>
                        </a:buClr>
                        <a:buSzPct val="80000"/>
                        <a:buFont typeface="Wingdings" pitchFamily="2" charset="2"/>
                        <a:buNone/>
                        <a:tabLst/>
                      </a:pPr>
                      <a:r>
                        <a:rPr lang="ar-SA" sz="2800" kern="1200" dirty="0">
                          <a:solidFill>
                            <a:schemeClr val="tx1"/>
                          </a:solidFill>
                          <a:latin typeface="+mj-lt"/>
                          <a:ea typeface="+mj-ea"/>
                          <a:cs typeface="+mj-cs"/>
                        </a:rPr>
                        <a:t>عناصر مهم هر مرحله</a:t>
                      </a:r>
                      <a:endParaRPr lang="en-US" sz="2800" kern="1200" dirty="0">
                        <a:solidFill>
                          <a:schemeClr val="tx1"/>
                        </a:solidFill>
                        <a:latin typeface="+mj-lt"/>
                        <a:ea typeface="+mj-ea"/>
                        <a:cs typeface="+mj-cs"/>
                      </a:endParaRPr>
                    </a:p>
                  </a:txBody>
                  <a:tcPr horzOverflow="overflow">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2593975">
                <a:tc>
                  <a:txBody>
                    <a:bodyPr/>
                    <a:lstStyle/>
                    <a:p>
                      <a:pPr marL="0" marR="0" lvl="0" indent="0" algn="r" defTabSz="914400" rtl="1" eaLnBrk="1" fontAlgn="base" latinLnBrk="0" hangingPunct="1">
                        <a:lnSpc>
                          <a:spcPct val="100000"/>
                        </a:lnSpc>
                        <a:spcBef>
                          <a:spcPct val="20000"/>
                        </a:spcBef>
                        <a:spcAft>
                          <a:spcPct val="0"/>
                        </a:spcAft>
                        <a:buClr>
                          <a:schemeClr val="accent1"/>
                        </a:buClr>
                        <a:buSzPct val="80000"/>
                        <a:buFont typeface="Wingdings" pitchFamily="2" charset="2"/>
                        <a:buChar char="n"/>
                        <a:tabLst/>
                      </a:pPr>
                      <a:r>
                        <a:rPr lang="ar-SA" sz="2800" kern="1200" dirty="0">
                          <a:solidFill>
                            <a:schemeClr val="tx1"/>
                          </a:solidFill>
                          <a:latin typeface="+mj-lt"/>
                          <a:ea typeface="+mj-ea"/>
                          <a:cs typeface="+mj-cs"/>
                        </a:rPr>
                        <a:t> دليل اجراي طرح چيست؟</a:t>
                      </a:r>
                    </a:p>
                    <a:p>
                      <a:pPr marL="0" marR="0" lvl="0" indent="0" algn="r" defTabSz="914400" rtl="1" eaLnBrk="1" fontAlgn="base" latinLnBrk="0" hangingPunct="1">
                        <a:lnSpc>
                          <a:spcPct val="100000"/>
                        </a:lnSpc>
                        <a:spcBef>
                          <a:spcPct val="20000"/>
                        </a:spcBef>
                        <a:spcAft>
                          <a:spcPct val="0"/>
                        </a:spcAft>
                        <a:buClr>
                          <a:schemeClr val="accent1"/>
                        </a:buClr>
                        <a:buSzPct val="80000"/>
                        <a:buFont typeface="Wingdings" pitchFamily="2" charset="2"/>
                        <a:buChar char="n"/>
                        <a:tabLst/>
                      </a:pPr>
                      <a:r>
                        <a:rPr lang="ar-SA" sz="2800" kern="1200" dirty="0">
                          <a:solidFill>
                            <a:schemeClr val="tx1"/>
                          </a:solidFill>
                          <a:latin typeface="+mj-lt"/>
                          <a:ea typeface="+mj-ea"/>
                          <a:cs typeface="+mj-cs"/>
                        </a:rPr>
                        <a:t> اميد داريم به چه چيز دست يابيم؟</a:t>
                      </a:r>
                      <a:endParaRPr lang="en-US" sz="2800" kern="1200" dirty="0">
                        <a:solidFill>
                          <a:schemeClr val="tx1"/>
                        </a:solidFill>
                        <a:latin typeface="+mj-lt"/>
                        <a:ea typeface="+mj-ea"/>
                        <a:cs typeface="+mj-cs"/>
                      </a:endParaRPr>
                    </a:p>
                  </a:txBody>
                  <a:tcPr horzOverflow="overflow">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1" eaLnBrk="1" fontAlgn="base" latinLnBrk="0" hangingPunct="1">
                        <a:lnSpc>
                          <a:spcPct val="100000"/>
                        </a:lnSpc>
                        <a:spcBef>
                          <a:spcPct val="20000"/>
                        </a:spcBef>
                        <a:spcAft>
                          <a:spcPct val="0"/>
                        </a:spcAft>
                        <a:buClr>
                          <a:schemeClr val="accent1"/>
                        </a:buClr>
                        <a:buSzPct val="80000"/>
                        <a:buFont typeface="Wingdings" pitchFamily="2" charset="2"/>
                        <a:buChar char="n"/>
                        <a:tabLst/>
                      </a:pPr>
                      <a:r>
                        <a:rPr lang="ar-SA" sz="2800" kern="1200" dirty="0">
                          <a:solidFill>
                            <a:schemeClr val="tx1"/>
                          </a:solidFill>
                          <a:latin typeface="+mj-lt"/>
                          <a:ea typeface="+mj-ea"/>
                          <a:cs typeface="+mj-cs"/>
                        </a:rPr>
                        <a:t> اهداف كلي , جزيي و هدف كاربردي</a:t>
                      </a:r>
                    </a:p>
                    <a:p>
                      <a:pPr marL="0" marR="0" lvl="0" indent="0" algn="r" defTabSz="914400" rtl="1" eaLnBrk="1" fontAlgn="base" latinLnBrk="0" hangingPunct="1">
                        <a:lnSpc>
                          <a:spcPct val="100000"/>
                        </a:lnSpc>
                        <a:spcBef>
                          <a:spcPct val="20000"/>
                        </a:spcBef>
                        <a:spcAft>
                          <a:spcPct val="0"/>
                        </a:spcAft>
                        <a:buClr>
                          <a:schemeClr val="accent1"/>
                        </a:buClr>
                        <a:buSzPct val="80000"/>
                        <a:buFont typeface="Wingdings" pitchFamily="2" charset="2"/>
                        <a:buChar char="n"/>
                        <a:tabLst/>
                      </a:pPr>
                      <a:r>
                        <a:rPr lang="ar-SA" sz="2800" kern="1200" dirty="0">
                          <a:solidFill>
                            <a:schemeClr val="tx1"/>
                          </a:solidFill>
                          <a:latin typeface="+mj-lt"/>
                          <a:ea typeface="+mj-ea"/>
                          <a:cs typeface="+mj-cs"/>
                        </a:rPr>
                        <a:t> سؤالات</a:t>
                      </a:r>
                    </a:p>
                    <a:p>
                      <a:pPr marL="0" marR="0" lvl="0" indent="0" algn="r" defTabSz="914400" rtl="1" eaLnBrk="1" fontAlgn="base" latinLnBrk="0" hangingPunct="1">
                        <a:lnSpc>
                          <a:spcPct val="100000"/>
                        </a:lnSpc>
                        <a:spcBef>
                          <a:spcPct val="20000"/>
                        </a:spcBef>
                        <a:spcAft>
                          <a:spcPct val="0"/>
                        </a:spcAft>
                        <a:buClr>
                          <a:schemeClr val="accent1"/>
                        </a:buClr>
                        <a:buSzPct val="80000"/>
                        <a:buFont typeface="Wingdings" pitchFamily="2" charset="2"/>
                        <a:buChar char="n"/>
                        <a:tabLst/>
                      </a:pPr>
                      <a:r>
                        <a:rPr lang="ar-SA" sz="2800" kern="1200" dirty="0">
                          <a:solidFill>
                            <a:schemeClr val="tx1"/>
                          </a:solidFill>
                          <a:latin typeface="+mj-lt"/>
                          <a:ea typeface="+mj-ea"/>
                          <a:cs typeface="+mj-cs"/>
                        </a:rPr>
                        <a:t> فرضيات</a:t>
                      </a:r>
                    </a:p>
                  </a:txBody>
                  <a:tcPr horzOverflow="overflow">
                    <a:lnL w="28575" cap="flat" cmpd="sng" algn="ctr">
                      <a:solidFill>
                        <a:schemeClr val="accent2"/>
                      </a:solidFill>
                      <a:prstDash val="solid"/>
                      <a:round/>
                      <a:headEnd type="none" w="med" len="med"/>
                      <a:tailEnd type="none" w="med" len="med"/>
                    </a:lnL>
                    <a:lnR w="28575" cap="flat" cmpd="sng" algn="ctr">
                      <a:solidFill>
                        <a:schemeClr val="accent2"/>
                      </a:solidFill>
                      <a:prstDash val="solid"/>
                      <a:round/>
                      <a:headEnd type="none" w="med" len="med"/>
                      <a:tailEnd type="none" w="med" len="med"/>
                    </a:lnR>
                    <a:lnT w="28575" cap="flat" cmpd="sng" algn="ctr">
                      <a:solidFill>
                        <a:schemeClr val="accent2"/>
                      </a:solidFill>
                      <a:prstDash val="solid"/>
                      <a:round/>
                      <a:headEnd type="none" w="med" len="med"/>
                      <a:tailEnd type="none" w="med" len="med"/>
                    </a:lnT>
                    <a:lnB w="28575" cap="flat" cmpd="sng" algn="ctr">
                      <a:solidFill>
                        <a:schemeClr val="accent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sp>
        <p:nvSpPr>
          <p:cNvPr id="2" name="Date Placeholder 1">
            <a:extLst>
              <a:ext uri="{FF2B5EF4-FFF2-40B4-BE49-F238E27FC236}">
                <a16:creationId xmlns:a16="http://schemas.microsoft.com/office/drawing/2014/main" id="{69F53A93-7232-7D2A-B9C3-E1C74B9BA9C0}"/>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a:xfrm>
            <a:off x="3429000" y="609600"/>
            <a:ext cx="4114800" cy="1143000"/>
          </a:xfrm>
        </p:spPr>
        <p:txBody>
          <a:bodyPr/>
          <a:lstStyle/>
          <a:p>
            <a:pPr eaLnBrk="1" hangingPunct="1"/>
            <a:r>
              <a:rPr lang="ar-SA" dirty="0"/>
              <a:t>انواع فرضيه :</a:t>
            </a:r>
            <a:endParaRPr lang="en-US" dirty="0"/>
          </a:p>
        </p:txBody>
      </p:sp>
      <p:sp>
        <p:nvSpPr>
          <p:cNvPr id="15363" name="Rectangle 3"/>
          <p:cNvSpPr>
            <a:spLocks noGrp="1" noChangeArrowheads="1"/>
          </p:cNvSpPr>
          <p:nvPr>
            <p:ph type="body" idx="1"/>
          </p:nvPr>
        </p:nvSpPr>
        <p:spPr>
          <a:xfrm>
            <a:off x="228600" y="1981200"/>
            <a:ext cx="8610600" cy="4648200"/>
          </a:xfrm>
          <a:solidFill>
            <a:schemeClr val="bg1"/>
          </a:solidFill>
        </p:spPr>
        <p:txBody>
          <a:bodyPr>
            <a:noAutofit/>
          </a:bodyPr>
          <a:lstStyle/>
          <a:p>
            <a:pPr algn="r" rtl="1" eaLnBrk="1" hangingPunct="1">
              <a:lnSpc>
                <a:spcPct val="90000"/>
              </a:lnSpc>
            </a:pPr>
            <a:r>
              <a:rPr lang="ar-SA" sz="3600" dirty="0">
                <a:solidFill>
                  <a:srgbClr val="FF0000"/>
                </a:solidFill>
                <a:cs typeface="+mj-cs"/>
              </a:rPr>
              <a:t>فرضيه آماري (</a:t>
            </a:r>
            <a:r>
              <a:rPr lang="en-US" sz="3600" dirty="0">
                <a:solidFill>
                  <a:srgbClr val="FF0000"/>
                </a:solidFill>
                <a:cs typeface="+mj-cs"/>
              </a:rPr>
              <a:t>H0</a:t>
            </a:r>
            <a:r>
              <a:rPr lang="ar-SA" sz="3600" dirty="0">
                <a:solidFill>
                  <a:srgbClr val="FF0000"/>
                </a:solidFill>
                <a:cs typeface="+mj-cs"/>
              </a:rPr>
              <a:t>) :</a:t>
            </a:r>
            <a:endParaRPr lang="en-US" sz="3600" dirty="0">
              <a:solidFill>
                <a:srgbClr val="FF0000"/>
              </a:solidFill>
              <a:cs typeface="+mj-cs"/>
            </a:endParaRPr>
          </a:p>
          <a:p>
            <a:pPr algn="r" rtl="1" eaLnBrk="1" hangingPunct="1">
              <a:lnSpc>
                <a:spcPct val="90000"/>
              </a:lnSpc>
            </a:pPr>
            <a:endParaRPr lang="ar-SA" sz="3600" dirty="0">
              <a:cs typeface="+mj-cs"/>
            </a:endParaRPr>
          </a:p>
          <a:p>
            <a:pPr algn="r" rtl="1" eaLnBrk="1" hangingPunct="1">
              <a:lnSpc>
                <a:spcPct val="90000"/>
              </a:lnSpc>
              <a:buFont typeface="Wingdings" pitchFamily="2" charset="2"/>
              <a:buNone/>
            </a:pPr>
            <a:r>
              <a:rPr lang="ar-SA" sz="3600" dirty="0">
                <a:cs typeface="+mj-cs"/>
              </a:rPr>
              <a:t> در اين نوع فرضيه هرگونه تفاوت يا ارتباط بين متغيرها رد مي شود.</a:t>
            </a:r>
            <a:endParaRPr lang="en-US" sz="3600" dirty="0">
              <a:cs typeface="+mj-cs"/>
            </a:endParaRPr>
          </a:p>
          <a:p>
            <a:pPr algn="r" rtl="1" eaLnBrk="1" hangingPunct="1">
              <a:lnSpc>
                <a:spcPct val="90000"/>
              </a:lnSpc>
              <a:buFont typeface="Wingdings" pitchFamily="2" charset="2"/>
              <a:buChar char="ü"/>
            </a:pPr>
            <a:r>
              <a:rPr lang="ar-SA" sz="4000" dirty="0">
                <a:solidFill>
                  <a:srgbClr val="FF0000"/>
                </a:solidFill>
                <a:cs typeface="+mj-cs"/>
              </a:rPr>
              <a:t>مثال :</a:t>
            </a:r>
          </a:p>
          <a:p>
            <a:pPr algn="r" rtl="1" eaLnBrk="1" hangingPunct="1">
              <a:lnSpc>
                <a:spcPct val="90000"/>
              </a:lnSpc>
              <a:buFont typeface="Wingdings" pitchFamily="2" charset="2"/>
              <a:buNone/>
            </a:pPr>
            <a:r>
              <a:rPr lang="fa-IR" b="1" dirty="0">
                <a:cs typeface="+mj-cs"/>
              </a:rPr>
              <a:t>فراوانی</a:t>
            </a:r>
            <a:r>
              <a:rPr lang="ar-SA" b="1" dirty="0">
                <a:cs typeface="+mj-cs"/>
              </a:rPr>
              <a:t> عفونت بيمارستاني در بيماران دچار سوختگي با سن ارتباطي ندارد.</a:t>
            </a:r>
          </a:p>
          <a:p>
            <a:pPr algn="r" rtl="1" eaLnBrk="1" hangingPunct="1">
              <a:lnSpc>
                <a:spcPct val="90000"/>
              </a:lnSpc>
              <a:buFont typeface="Wingdings" pitchFamily="2" charset="2"/>
              <a:buNone/>
            </a:pPr>
            <a:endParaRPr lang="ar-SA" sz="3600" dirty="0">
              <a:cs typeface="+mj-cs"/>
            </a:endParaRPr>
          </a:p>
        </p:txBody>
      </p:sp>
      <p:pic>
        <p:nvPicPr>
          <p:cNvPr id="13317" name="Picture 7" descr="classroom"/>
          <p:cNvPicPr>
            <a:picLocks noChangeAspect="1" noChangeArrowheads="1"/>
          </p:cNvPicPr>
          <p:nvPr/>
        </p:nvPicPr>
        <p:blipFill>
          <a:blip r:embed="rId2" cstate="print"/>
          <a:srcRect/>
          <a:stretch>
            <a:fillRect/>
          </a:stretch>
        </p:blipFill>
        <p:spPr bwMode="auto">
          <a:xfrm>
            <a:off x="1295400" y="0"/>
            <a:ext cx="1981200" cy="1912938"/>
          </a:xfrm>
          <a:prstGeom prst="rect">
            <a:avLst/>
          </a:prstGeom>
          <a:noFill/>
          <a:ln w="9525">
            <a:noFill/>
            <a:miter lim="800000"/>
            <a:headEnd/>
            <a:tailEnd/>
          </a:ln>
        </p:spPr>
      </p:pic>
      <p:sp>
        <p:nvSpPr>
          <p:cNvPr id="2" name="Date Placeholder 1">
            <a:extLst>
              <a:ext uri="{FF2B5EF4-FFF2-40B4-BE49-F238E27FC236}">
                <a16:creationId xmlns:a16="http://schemas.microsoft.com/office/drawing/2014/main" id="{1ABE26D7-A6B5-61A4-DE08-B0F8FC6D993A}"/>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4800" dirty="0">
                <a:solidFill>
                  <a:srgbClr val="FF0000"/>
                </a:solidFill>
              </a:rPr>
              <a:t>  </a:t>
            </a:r>
            <a:r>
              <a:rPr lang="ar-SA" sz="4800" dirty="0">
                <a:solidFill>
                  <a:srgbClr val="FF0000"/>
                </a:solidFill>
              </a:rPr>
              <a:t>انواع فرضيه :</a:t>
            </a:r>
            <a:endParaRPr lang="en-US" sz="4800" dirty="0">
              <a:solidFill>
                <a:srgbClr val="FF0000"/>
              </a:solidFill>
            </a:endParaRPr>
          </a:p>
        </p:txBody>
      </p:sp>
      <p:sp>
        <p:nvSpPr>
          <p:cNvPr id="3" name="Content Placeholder 2"/>
          <p:cNvSpPr>
            <a:spLocks noGrp="1"/>
          </p:cNvSpPr>
          <p:nvPr>
            <p:ph idx="1"/>
          </p:nvPr>
        </p:nvSpPr>
        <p:spPr>
          <a:xfrm>
            <a:off x="457200" y="1600200"/>
            <a:ext cx="8153400" cy="5029200"/>
          </a:xfrm>
          <a:solidFill>
            <a:schemeClr val="bg1"/>
          </a:solidFill>
        </p:spPr>
        <p:txBody>
          <a:bodyPr>
            <a:normAutofit lnSpcReduction="10000"/>
          </a:bodyPr>
          <a:lstStyle/>
          <a:p>
            <a:pPr algn="r" rtl="1" eaLnBrk="1" hangingPunct="1">
              <a:lnSpc>
                <a:spcPct val="90000"/>
              </a:lnSpc>
            </a:pPr>
            <a:r>
              <a:rPr lang="fa-IR" sz="2800" dirty="0">
                <a:solidFill>
                  <a:srgbClr val="FF0000"/>
                </a:solidFill>
                <a:cs typeface="+mj-cs"/>
              </a:rPr>
              <a:t>فرضيه تحقيق (</a:t>
            </a:r>
            <a:r>
              <a:rPr lang="en-US" sz="2800" dirty="0">
                <a:solidFill>
                  <a:srgbClr val="FF0000"/>
                </a:solidFill>
                <a:cs typeface="+mj-cs"/>
              </a:rPr>
              <a:t>H1</a:t>
            </a:r>
            <a:r>
              <a:rPr lang="ar-SA" sz="2800" dirty="0">
                <a:solidFill>
                  <a:srgbClr val="FF0000"/>
                </a:solidFill>
                <a:cs typeface="+mj-cs"/>
              </a:rPr>
              <a:t>) :</a:t>
            </a:r>
          </a:p>
          <a:p>
            <a:pPr algn="r" rtl="1" eaLnBrk="1" hangingPunct="1">
              <a:lnSpc>
                <a:spcPct val="90000"/>
              </a:lnSpc>
              <a:buNone/>
            </a:pPr>
            <a:r>
              <a:rPr lang="ar-SA" sz="2800" dirty="0">
                <a:cs typeface="+mj-cs"/>
              </a:rPr>
              <a:t>پيش بيني و جهت گيري محقق را نشان مي دهد.</a:t>
            </a:r>
            <a:endParaRPr lang="en-US" sz="2800" dirty="0">
              <a:cs typeface="+mj-cs"/>
            </a:endParaRPr>
          </a:p>
          <a:p>
            <a:pPr algn="r" rtl="1">
              <a:buClr>
                <a:schemeClr val="accent1">
                  <a:lumMod val="75000"/>
                </a:schemeClr>
              </a:buClr>
              <a:buFont typeface="Wingdings" pitchFamily="2" charset="2"/>
              <a:buChar char="v"/>
            </a:pPr>
            <a:r>
              <a:rPr lang="fa-IR" sz="2800" dirty="0">
                <a:cs typeface="+mj-cs"/>
              </a:rPr>
              <a:t>فرضيه دو طرفه: محقق اختلاف را بدون در نظر گرفتن سمت و جهت بیان می کند </a:t>
            </a:r>
          </a:p>
          <a:p>
            <a:pPr algn="r" rtl="1">
              <a:buClr>
                <a:schemeClr val="accent1">
                  <a:lumMod val="75000"/>
                </a:schemeClr>
              </a:buClr>
              <a:buFont typeface="Wingdings" pitchFamily="2" charset="2"/>
              <a:buChar char="v"/>
            </a:pPr>
            <a:r>
              <a:rPr lang="fa-IR" sz="2800" dirty="0">
                <a:cs typeface="+mj-cs"/>
              </a:rPr>
              <a:t>فرضيه یک طرفه: جهت گیری محقق را در نوع تفاوت بیان می کند </a:t>
            </a:r>
          </a:p>
          <a:p>
            <a:pPr algn="r" rtl="1" eaLnBrk="1" hangingPunct="1">
              <a:buNone/>
            </a:pPr>
            <a:endParaRPr lang="ar-SA" sz="2800" dirty="0">
              <a:cs typeface="+mj-cs"/>
            </a:endParaRPr>
          </a:p>
          <a:p>
            <a:pPr algn="r" rtl="1" eaLnBrk="1" hangingPunct="1">
              <a:buFont typeface="Wingdings" pitchFamily="2" charset="2"/>
              <a:buChar char="ü"/>
            </a:pPr>
            <a:r>
              <a:rPr lang="ar-SA" sz="2800" dirty="0">
                <a:solidFill>
                  <a:srgbClr val="FF0000"/>
                </a:solidFill>
                <a:cs typeface="+mj-cs"/>
              </a:rPr>
              <a:t>مثال :</a:t>
            </a:r>
          </a:p>
          <a:p>
            <a:pPr algn="r" rtl="1" eaLnBrk="1" hangingPunct="1">
              <a:buNone/>
            </a:pPr>
            <a:r>
              <a:rPr lang="fa-IR" sz="2800" b="1" dirty="0">
                <a:cs typeface="+mj-cs"/>
              </a:rPr>
              <a:t>فراوانی </a:t>
            </a:r>
            <a:r>
              <a:rPr lang="ar-SA" sz="2800" b="1" dirty="0">
                <a:cs typeface="+mj-cs"/>
              </a:rPr>
              <a:t>عفونت بيمارستاني در بيماران دچار سوختگي با سن ارتباط دارد.</a:t>
            </a:r>
          </a:p>
          <a:p>
            <a:pPr algn="r" rtl="1" eaLnBrk="1" hangingPunct="1">
              <a:buNone/>
            </a:pPr>
            <a:r>
              <a:rPr lang="ar-SA" sz="2800" b="1" dirty="0">
                <a:cs typeface="+mj-cs"/>
              </a:rPr>
              <a:t>عفونت بيمارستاني در بيماران سالمند دچار سوختگي بيشتر رخ مي دهد.</a:t>
            </a:r>
            <a:endParaRPr lang="en-US" sz="2800" b="1" dirty="0">
              <a:cs typeface="+mj-cs"/>
            </a:endParaRPr>
          </a:p>
          <a:p>
            <a:pPr algn="r" rtl="1"/>
            <a:endParaRPr lang="en-US" sz="3600" dirty="0">
              <a:cs typeface="+mj-cs"/>
            </a:endParaRPr>
          </a:p>
        </p:txBody>
      </p:sp>
      <p:sp>
        <p:nvSpPr>
          <p:cNvPr id="4" name="Date Placeholder 3">
            <a:extLst>
              <a:ext uri="{FF2B5EF4-FFF2-40B4-BE49-F238E27FC236}">
                <a16:creationId xmlns:a16="http://schemas.microsoft.com/office/drawing/2014/main" id="{C48F0A10-5A7E-5DB8-73A5-A116CB382E49}"/>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F37DA-5A4A-17CF-B594-6DF5D0D62619}"/>
              </a:ext>
            </a:extLst>
          </p:cNvPr>
          <p:cNvSpPr>
            <a:spLocks noGrp="1"/>
          </p:cNvSpPr>
          <p:nvPr>
            <p:ph type="title"/>
          </p:nvPr>
        </p:nvSpPr>
        <p:spPr/>
        <p:txBody>
          <a:bodyPr/>
          <a:lstStyle/>
          <a:p>
            <a:r>
              <a:rPr lang="fa-IR" dirty="0">
                <a:solidFill>
                  <a:srgbClr val="FF0000"/>
                </a:solidFill>
              </a:rPr>
              <a:t>فرضیات و سوالات</a:t>
            </a:r>
            <a:endParaRPr lang="en-US" dirty="0">
              <a:solidFill>
                <a:srgbClr val="FF0000"/>
              </a:solidFill>
            </a:endParaRPr>
          </a:p>
        </p:txBody>
      </p:sp>
      <p:sp>
        <p:nvSpPr>
          <p:cNvPr id="3" name="Content Placeholder 2">
            <a:extLst>
              <a:ext uri="{FF2B5EF4-FFF2-40B4-BE49-F238E27FC236}">
                <a16:creationId xmlns:a16="http://schemas.microsoft.com/office/drawing/2014/main" id="{1EAA6962-DD05-033D-40B9-F44D94708AB4}"/>
              </a:ext>
            </a:extLst>
          </p:cNvPr>
          <p:cNvSpPr>
            <a:spLocks noGrp="1"/>
          </p:cNvSpPr>
          <p:nvPr>
            <p:ph idx="1"/>
          </p:nvPr>
        </p:nvSpPr>
        <p:spPr/>
        <p:txBody>
          <a:bodyPr>
            <a:normAutofit fontScale="85000" lnSpcReduction="10000"/>
          </a:bodyPr>
          <a:lstStyle/>
          <a:p>
            <a:pPr algn="r" rtl="1"/>
            <a:r>
              <a:rPr lang="fa-IR" dirty="0"/>
              <a:t>آنچه در پروپزالهای ایرانی باید مد نظر باشد</a:t>
            </a:r>
          </a:p>
          <a:p>
            <a:pPr lvl="1" algn="r" rtl="1"/>
            <a:r>
              <a:rPr lang="fa-IR" dirty="0"/>
              <a:t>باید منطبق بر اهداف باشد</a:t>
            </a:r>
          </a:p>
          <a:p>
            <a:pPr lvl="1" algn="r" rtl="1"/>
            <a:r>
              <a:rPr lang="fa-IR" dirty="0"/>
              <a:t>برای اهداف جزئی توصیفی سوال و برای اهداف جزئی تحلیلی فرضیه نوشته‌شود</a:t>
            </a:r>
          </a:p>
          <a:p>
            <a:pPr lvl="1" algn="r" rtl="1"/>
            <a:r>
              <a:rPr lang="fa-IR" dirty="0"/>
              <a:t>بهتر است فرضیات به صورت خنثی و به شکل فرضیه صفر نوشته‌شود</a:t>
            </a:r>
          </a:p>
          <a:p>
            <a:pPr algn="r" rtl="1"/>
            <a:r>
              <a:rPr lang="fa-IR" dirty="0"/>
              <a:t>آنچه در سطح بین‌المللی معمولا مطرح است</a:t>
            </a:r>
          </a:p>
          <a:p>
            <a:pPr lvl="1" algn="r" rtl="1"/>
            <a:r>
              <a:rPr lang="fa-IR" dirty="0"/>
              <a:t>در خیلی از پروپزال‌ها دقیقاً عنوانی برای فرضیات و سوالات وجود ندارد و شما باید فرضیه خود را در بیان مساله به شکلی انشایی بیاورید</a:t>
            </a:r>
          </a:p>
          <a:p>
            <a:pPr lvl="1" algn="r" rtl="1"/>
            <a:r>
              <a:rPr lang="fa-IR" dirty="0"/>
              <a:t>منظور از فرضیه در بسیاری از پروپزال‌های بین‌المللی بیشتر نگاه تئوریک و ساختار مفهومی است که زیربنای پژوهش است و منظور فرضیه آماری که مورد آزمون قرار می‌گیرد نیست.</a:t>
            </a:r>
            <a:endParaRPr lang="en-US" dirty="0"/>
          </a:p>
        </p:txBody>
      </p:sp>
      <p:sp>
        <p:nvSpPr>
          <p:cNvPr id="4" name="Rectangle 3">
            <a:extLst>
              <a:ext uri="{FF2B5EF4-FFF2-40B4-BE49-F238E27FC236}">
                <a16:creationId xmlns:a16="http://schemas.microsoft.com/office/drawing/2014/main" id="{B96A9B86-6FED-22E7-9890-437E917BE270}"/>
              </a:ext>
            </a:extLst>
          </p:cNvPr>
          <p:cNvSpPr/>
          <p:nvPr/>
        </p:nvSpPr>
        <p:spPr>
          <a:xfrm>
            <a:off x="7086600" y="5943600"/>
            <a:ext cx="1828800" cy="762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a:extLst>
              <a:ext uri="{FF2B5EF4-FFF2-40B4-BE49-F238E27FC236}">
                <a16:creationId xmlns:a16="http://schemas.microsoft.com/office/drawing/2014/main" id="{36B40348-0EDF-2EBF-9414-7F05A5125027}"/>
              </a:ext>
            </a:extLst>
          </p:cNvPr>
          <p:cNvSpPr>
            <a:spLocks noGrp="1"/>
          </p:cNvSpPr>
          <p:nvPr>
            <p:ph type="dt" sz="half" idx="10"/>
          </p:nvPr>
        </p:nvSpPr>
        <p:spPr/>
        <p:txBody>
          <a:bodyPr/>
          <a:lstStyle/>
          <a:p>
            <a:r>
              <a:rPr lang="en-US"/>
              <a:t>1403/04/12</a:t>
            </a:r>
          </a:p>
        </p:txBody>
      </p:sp>
    </p:spTree>
    <p:extLst>
      <p:ext uri="{BB962C8B-B14F-4D97-AF65-F5344CB8AC3E}">
        <p14:creationId xmlns:p14="http://schemas.microsoft.com/office/powerpoint/2010/main" val="1952882017"/>
      </p:ext>
    </p:extLst>
  </p:cSld>
  <p:clrMapOvr>
    <a:masterClrMapping/>
  </p:clrMapOvr>
  <p:transition advTm="109920">
    <p:wheel spokes="8"/>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9BA77-4181-9E99-A629-38752E57CB21}"/>
              </a:ext>
            </a:extLst>
          </p:cNvPr>
          <p:cNvSpPr>
            <a:spLocks noGrp="1"/>
          </p:cNvSpPr>
          <p:nvPr>
            <p:ph type="title"/>
          </p:nvPr>
        </p:nvSpPr>
        <p:spPr/>
        <p:txBody>
          <a:bodyPr>
            <a:normAutofit fontScale="90000"/>
          </a:bodyPr>
          <a:lstStyle/>
          <a:p>
            <a:r>
              <a:rPr lang="fa-IR" dirty="0">
                <a:solidFill>
                  <a:srgbClr val="FF0000"/>
                </a:solidFill>
                <a:cs typeface="B Titr" panose="00000700000000000000" pitchFamily="2" charset="-78"/>
              </a:rPr>
              <a:t>مثالی از انطباق اهداف با فرضیات و سوالات</a:t>
            </a:r>
            <a:endParaRPr lang="en-US" dirty="0">
              <a:solidFill>
                <a:srgbClr val="FF0000"/>
              </a:solidFill>
              <a:cs typeface="B Titr" panose="00000700000000000000" pitchFamily="2" charset="-78"/>
            </a:endParaRPr>
          </a:p>
        </p:txBody>
      </p:sp>
      <p:sp>
        <p:nvSpPr>
          <p:cNvPr id="3" name="Content Placeholder 2">
            <a:extLst>
              <a:ext uri="{FF2B5EF4-FFF2-40B4-BE49-F238E27FC236}">
                <a16:creationId xmlns:a16="http://schemas.microsoft.com/office/drawing/2014/main" id="{F4716337-F0D6-C97E-33D5-7A4EC2D89D04}"/>
              </a:ext>
            </a:extLst>
          </p:cNvPr>
          <p:cNvSpPr>
            <a:spLocks noGrp="1"/>
          </p:cNvSpPr>
          <p:nvPr>
            <p:ph idx="1"/>
          </p:nvPr>
        </p:nvSpPr>
        <p:spPr>
          <a:xfrm>
            <a:off x="628650" y="2226469"/>
            <a:ext cx="7886700" cy="3774281"/>
          </a:xfrm>
        </p:spPr>
        <p:txBody>
          <a:bodyPr>
            <a:normAutofit fontScale="62500" lnSpcReduction="20000"/>
          </a:bodyPr>
          <a:lstStyle/>
          <a:p>
            <a:pPr algn="r" rtl="1"/>
            <a:r>
              <a:rPr lang="fa-IR" dirty="0"/>
              <a:t>تعیین درصد بیماران مبتلا به کووید19 که در بیمارستان بستری می‌شوند در گروه مبتلا به اچ‌آی‌وی و سالم</a:t>
            </a:r>
          </a:p>
          <a:p>
            <a:pPr marL="0" indent="0" algn="r" rtl="1">
              <a:buNone/>
            </a:pPr>
            <a:r>
              <a:rPr lang="fa-IR" dirty="0">
                <a:solidFill>
                  <a:srgbClr val="FF0000"/>
                </a:solidFill>
              </a:rPr>
              <a:t>درصد بستری در بیمارستان افراد مبتلا به کووید19 به تفکیک مبتلا به اچ‌آی‌وی و سالم چقدر است؟</a:t>
            </a:r>
          </a:p>
          <a:p>
            <a:pPr algn="r" rtl="1"/>
            <a:r>
              <a:rPr lang="fa-IR" dirty="0"/>
              <a:t>تعیین درصد بیماران مبتلا به کووید19 که در بخش‌های مراقبت‌های ویژه بستری می‌شوند در گروه مبتلا به اچ‌آی‌وی و سالم</a:t>
            </a:r>
          </a:p>
          <a:p>
            <a:pPr marL="0" indent="0" algn="r" rtl="1">
              <a:buNone/>
            </a:pPr>
            <a:r>
              <a:rPr lang="fa-IR" dirty="0">
                <a:solidFill>
                  <a:srgbClr val="FF0000"/>
                </a:solidFill>
              </a:rPr>
              <a:t>درصد بستری در بخش‌های مراقبت‌های ویژه بیمارستان افراد مبتلا به کووید19 به تفکیک مبتلا به اچ‌آی‌وی و سالم چقدر است؟</a:t>
            </a:r>
            <a:endParaRPr lang="fa-IR" dirty="0"/>
          </a:p>
          <a:p>
            <a:pPr algn="r" rtl="1"/>
            <a:r>
              <a:rPr lang="fa-IR" dirty="0"/>
              <a:t>تعیین درصد فوت در بیماران مبتلا به کووید19 در گروه مبتلا به اچ‌آی‌وی و سالم</a:t>
            </a:r>
          </a:p>
          <a:p>
            <a:pPr marL="0" indent="0" algn="r" rtl="1">
              <a:buNone/>
            </a:pPr>
            <a:r>
              <a:rPr lang="fa-IR" dirty="0">
                <a:solidFill>
                  <a:srgbClr val="FF0000"/>
                </a:solidFill>
              </a:rPr>
              <a:t>درصد مرگ در افراد مبتلا به کووید19 به تفکیک مبتلا به اچ‌آی‌وی و سالم چقدر است؟</a:t>
            </a:r>
            <a:endParaRPr lang="fa-IR" dirty="0"/>
          </a:p>
          <a:p>
            <a:pPr marL="385763" indent="-385763" algn="r" rtl="1">
              <a:buFont typeface="+mj-lt"/>
              <a:buAutoNum type="arabicPeriod"/>
            </a:pPr>
            <a:r>
              <a:rPr lang="fa-IR" dirty="0"/>
              <a:t>مقایسه شاخص‌های فوق در گروه مبتلا و سالم</a:t>
            </a:r>
          </a:p>
          <a:p>
            <a:pPr marL="0" indent="0" algn="r" rtl="1">
              <a:buNone/>
            </a:pPr>
            <a:r>
              <a:rPr lang="fa-IR" dirty="0">
                <a:solidFill>
                  <a:srgbClr val="FF0000"/>
                </a:solidFill>
              </a:rPr>
              <a:t>درصدهای بستری در بیمارستان، در بخشهای مراقبت‌های ویژه و مرگ در دو گروه تفاوت معنی‌داری ندارند.</a:t>
            </a:r>
          </a:p>
          <a:p>
            <a:pPr algn="r" rtl="1"/>
            <a:endParaRPr lang="en-US" dirty="0"/>
          </a:p>
        </p:txBody>
      </p:sp>
      <p:sp>
        <p:nvSpPr>
          <p:cNvPr id="4" name="Date Placeholder 3">
            <a:extLst>
              <a:ext uri="{FF2B5EF4-FFF2-40B4-BE49-F238E27FC236}">
                <a16:creationId xmlns:a16="http://schemas.microsoft.com/office/drawing/2014/main" id="{7E49E52F-173D-0DF2-4AFD-654F9333AAC2}"/>
              </a:ext>
            </a:extLst>
          </p:cNvPr>
          <p:cNvSpPr>
            <a:spLocks noGrp="1"/>
          </p:cNvSpPr>
          <p:nvPr>
            <p:ph type="dt" sz="half" idx="10"/>
          </p:nvPr>
        </p:nvSpPr>
        <p:spPr/>
        <p:txBody>
          <a:bodyPr/>
          <a:lstStyle/>
          <a:p>
            <a:r>
              <a:rPr lang="en-US"/>
              <a:t>1403/04/12</a:t>
            </a:r>
          </a:p>
        </p:txBody>
      </p:sp>
    </p:spTree>
    <p:extLst>
      <p:ext uri="{BB962C8B-B14F-4D97-AF65-F5344CB8AC3E}">
        <p14:creationId xmlns:p14="http://schemas.microsoft.com/office/powerpoint/2010/main" val="967135109"/>
      </p:ext>
    </p:extLst>
  </p:cSld>
  <p:clrMapOvr>
    <a:masterClrMapping/>
  </p:clrMapOvr>
  <p:transition advTm="109920">
    <p:wheel spokes="8"/>
  </p:transition>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a:xfrm>
            <a:off x="4114800" y="838200"/>
            <a:ext cx="3505200" cy="1143000"/>
          </a:xfrm>
        </p:spPr>
        <p:txBody>
          <a:bodyPr/>
          <a:lstStyle/>
          <a:p>
            <a:pPr eaLnBrk="1" hangingPunct="1"/>
            <a:r>
              <a:rPr lang="fa-IR" dirty="0">
                <a:solidFill>
                  <a:srgbClr val="FF0000"/>
                </a:solidFill>
              </a:rPr>
              <a:t>کار عملی</a:t>
            </a:r>
            <a:r>
              <a:rPr lang="ar-SA" dirty="0">
                <a:solidFill>
                  <a:srgbClr val="FF0000"/>
                </a:solidFill>
              </a:rPr>
              <a:t> :</a:t>
            </a:r>
            <a:endParaRPr lang="en-US" dirty="0">
              <a:solidFill>
                <a:srgbClr val="FF0000"/>
              </a:solidFill>
            </a:endParaRPr>
          </a:p>
        </p:txBody>
      </p:sp>
      <p:sp>
        <p:nvSpPr>
          <p:cNvPr id="15364" name="Rectangle 3"/>
          <p:cNvSpPr>
            <a:spLocks noGrp="1" noChangeArrowheads="1"/>
          </p:cNvSpPr>
          <p:nvPr>
            <p:ph type="body" idx="1"/>
          </p:nvPr>
        </p:nvSpPr>
        <p:spPr>
          <a:xfrm>
            <a:off x="914400" y="2438400"/>
            <a:ext cx="7954963" cy="3200400"/>
          </a:xfrm>
        </p:spPr>
        <p:txBody>
          <a:bodyPr/>
          <a:lstStyle/>
          <a:p>
            <a:pPr algn="r" rtl="1" eaLnBrk="1" hangingPunct="1"/>
            <a:endParaRPr lang="ar-SA" sz="2800">
              <a:cs typeface="+mj-cs"/>
            </a:endParaRPr>
          </a:p>
          <a:p>
            <a:pPr algn="r" rtl="1" eaLnBrk="1" hangingPunct="1">
              <a:buFont typeface="Wingdings" pitchFamily="2" charset="2"/>
              <a:buNone/>
            </a:pPr>
            <a:endParaRPr lang="en-US" sz="2400" b="1">
              <a:cs typeface="+mj-cs"/>
            </a:endParaRPr>
          </a:p>
        </p:txBody>
      </p:sp>
      <p:pic>
        <p:nvPicPr>
          <p:cNvPr id="15365" name="Picture 4" descr="j0299125"/>
          <p:cNvPicPr>
            <a:picLocks noChangeAspect="1" noChangeArrowheads="1"/>
          </p:cNvPicPr>
          <p:nvPr/>
        </p:nvPicPr>
        <p:blipFill>
          <a:blip r:embed="rId2" cstate="print"/>
          <a:srcRect/>
          <a:stretch>
            <a:fillRect/>
          </a:stretch>
        </p:blipFill>
        <p:spPr bwMode="auto">
          <a:xfrm>
            <a:off x="971550" y="0"/>
            <a:ext cx="1406525" cy="1773238"/>
          </a:xfrm>
          <a:prstGeom prst="rect">
            <a:avLst/>
          </a:prstGeom>
          <a:noFill/>
          <a:ln w="9525">
            <a:noFill/>
            <a:miter lim="800000"/>
            <a:headEnd/>
            <a:tailEnd/>
          </a:ln>
        </p:spPr>
      </p:pic>
      <p:sp>
        <p:nvSpPr>
          <p:cNvPr id="15366" name="Rectangle 5"/>
          <p:cNvSpPr>
            <a:spLocks noChangeArrowheads="1"/>
          </p:cNvSpPr>
          <p:nvPr/>
        </p:nvSpPr>
        <p:spPr bwMode="auto">
          <a:xfrm>
            <a:off x="152400" y="1700212"/>
            <a:ext cx="8991600" cy="5157787"/>
          </a:xfrm>
          <a:prstGeom prst="rect">
            <a:avLst/>
          </a:prstGeom>
          <a:solidFill>
            <a:schemeClr val="bg1"/>
          </a:solidFill>
          <a:ln w="9525">
            <a:noFill/>
            <a:miter lim="800000"/>
            <a:headEnd/>
            <a:tailEnd/>
          </a:ln>
        </p:spPr>
        <p:txBody>
          <a:bodyPr/>
          <a:lstStyle/>
          <a:p>
            <a:pPr marL="342900" indent="-342900" algn="r" rtl="1">
              <a:spcBef>
                <a:spcPct val="20000"/>
              </a:spcBef>
              <a:buClr>
                <a:schemeClr val="accent1"/>
              </a:buClr>
              <a:buSzPct val="80000"/>
              <a:buFont typeface="Wingdings" pitchFamily="2" charset="2"/>
              <a:buChar char="n"/>
            </a:pPr>
            <a:endParaRPr lang="fa-IR" sz="2400" b="1" dirty="0">
              <a:latin typeface="Arial" charset="0"/>
              <a:cs typeface="+mj-cs"/>
            </a:endParaRPr>
          </a:p>
          <a:p>
            <a:pPr marL="342900" indent="-342900" algn="r" rtl="1">
              <a:spcBef>
                <a:spcPct val="20000"/>
              </a:spcBef>
              <a:buClr>
                <a:schemeClr val="accent1"/>
              </a:buClr>
              <a:buSzPct val="80000"/>
              <a:buFont typeface="Wingdings" pitchFamily="2" charset="2"/>
              <a:buChar char="n"/>
            </a:pPr>
            <a:r>
              <a:rPr lang="ar-SA" sz="2400" b="1" dirty="0">
                <a:latin typeface="Arial" charset="0"/>
                <a:cs typeface="+mj-cs"/>
              </a:rPr>
              <a:t>تعيين </a:t>
            </a:r>
            <a:r>
              <a:rPr lang="fa-IR" sz="2400" b="1" dirty="0">
                <a:latin typeface="Arial" charset="0"/>
                <a:cs typeface="+mj-cs"/>
              </a:rPr>
              <a:t>فراوانی پوسیدگی دندان در دانش آموزان دبستانی  استان کرمان برحسب محل سکونت</a:t>
            </a:r>
          </a:p>
          <a:p>
            <a:pPr marL="342900" indent="-342900" algn="r" rtl="1">
              <a:spcBef>
                <a:spcPct val="20000"/>
              </a:spcBef>
              <a:buClr>
                <a:schemeClr val="accent1"/>
              </a:buClr>
              <a:buSzPct val="80000"/>
              <a:buFont typeface="Wingdings" pitchFamily="2" charset="2"/>
              <a:buChar char="n"/>
            </a:pPr>
            <a:r>
              <a:rPr lang="fa-IR" sz="2400" b="1" dirty="0">
                <a:latin typeface="Arial" charset="0"/>
                <a:cs typeface="+mj-cs"/>
              </a:rPr>
              <a:t>تعیین ارتباط بین پوسیدگی دندان در دانش آموزان دبستانی استان کرمان با محل سکونت</a:t>
            </a:r>
          </a:p>
          <a:p>
            <a:pPr marL="342900" indent="-342900" algn="r" rtl="1">
              <a:spcBef>
                <a:spcPct val="20000"/>
              </a:spcBef>
              <a:buClr>
                <a:schemeClr val="accent1"/>
              </a:buClr>
              <a:buSzPct val="80000"/>
              <a:buFont typeface="Wingdings" pitchFamily="2" charset="2"/>
              <a:buNone/>
            </a:pPr>
            <a:r>
              <a:rPr lang="fa-IR" sz="2400" b="1" dirty="0">
                <a:latin typeface="Arial" charset="0"/>
                <a:cs typeface="+mj-cs"/>
              </a:rPr>
              <a:t>ــــــــــــــــــــــــــــــــــــــــــــــــــــــــــــــــــــــــــــــــــــــــــــ</a:t>
            </a:r>
          </a:p>
          <a:p>
            <a:pPr marL="342900" indent="-342900" algn="r" rtl="1">
              <a:spcBef>
                <a:spcPct val="20000"/>
              </a:spcBef>
              <a:buClr>
                <a:srgbClr val="A50021"/>
              </a:buClr>
              <a:buSzPct val="80000"/>
              <a:buFont typeface="Wingdings" pitchFamily="2" charset="2"/>
              <a:buChar char="n"/>
            </a:pPr>
            <a:r>
              <a:rPr lang="fa-IR" sz="2400" b="1" dirty="0">
                <a:latin typeface="Arial" charset="0"/>
                <a:cs typeface="+mj-cs"/>
              </a:rPr>
              <a:t>فراوانی پوسیدگی دندان در دانش آموزان دبستانی  استان کرمان برحسب محل  سکونت چقدر است؟ </a:t>
            </a:r>
          </a:p>
          <a:p>
            <a:pPr marL="342900" indent="-342900" algn="r" rtl="1">
              <a:spcBef>
                <a:spcPct val="20000"/>
              </a:spcBef>
              <a:buClr>
                <a:srgbClr val="A50021"/>
              </a:buClr>
              <a:buSzPct val="80000"/>
              <a:buFont typeface="Wingdings" pitchFamily="2" charset="2"/>
              <a:buChar char="n"/>
            </a:pPr>
            <a:r>
              <a:rPr lang="fa-IR" sz="2400" b="1" dirty="0">
                <a:solidFill>
                  <a:srgbClr val="FF5050"/>
                </a:solidFill>
                <a:latin typeface="Arial" charset="0"/>
                <a:cs typeface="+mj-cs"/>
              </a:rPr>
              <a:t>آیا بین پوسیدگی دندان در دانش آموزان دبستانی استان کرمان با محل سکونت</a:t>
            </a:r>
          </a:p>
          <a:p>
            <a:pPr marL="342900" indent="-342900" algn="r" rtl="1">
              <a:spcBef>
                <a:spcPct val="20000"/>
              </a:spcBef>
              <a:buClr>
                <a:srgbClr val="A50021"/>
              </a:buClr>
              <a:buSzPct val="80000"/>
              <a:buFont typeface="Wingdings" pitchFamily="2" charset="2"/>
              <a:buNone/>
            </a:pPr>
            <a:r>
              <a:rPr lang="fa-IR" sz="2400" b="1" dirty="0">
                <a:solidFill>
                  <a:srgbClr val="FF5050"/>
                </a:solidFill>
                <a:latin typeface="Arial" charset="0"/>
                <a:cs typeface="+mj-cs"/>
              </a:rPr>
              <a:t>ارتباطی وجود دارد؟ (غلط)</a:t>
            </a:r>
          </a:p>
          <a:p>
            <a:pPr marL="342900" indent="-342900" algn="r" rtl="1">
              <a:spcBef>
                <a:spcPct val="20000"/>
              </a:spcBef>
              <a:buClr>
                <a:schemeClr val="accent1"/>
              </a:buClr>
              <a:buSzPct val="80000"/>
              <a:buFont typeface="Wingdings" pitchFamily="2" charset="2"/>
              <a:buNone/>
            </a:pPr>
            <a:r>
              <a:rPr lang="fa-IR" sz="2400" b="1" dirty="0">
                <a:latin typeface="Arial" charset="0"/>
                <a:cs typeface="+mj-cs"/>
              </a:rPr>
              <a:t> </a:t>
            </a:r>
            <a:r>
              <a:rPr lang="fa-IR" sz="2400" b="1" dirty="0">
                <a:solidFill>
                  <a:schemeClr val="tx2"/>
                </a:solidFill>
                <a:latin typeface="Arial" charset="0"/>
                <a:cs typeface="+mj-cs"/>
              </a:rPr>
              <a:t>بین پوسیدگی دندان در دانش آموزان دبستانی استان کرمان با محل سکونت ارتباط وجود دارد.</a:t>
            </a:r>
            <a:endParaRPr lang="en-US" sz="2400" b="1" dirty="0">
              <a:solidFill>
                <a:schemeClr val="tx2"/>
              </a:solidFill>
              <a:latin typeface="Arial" charset="0"/>
              <a:cs typeface="+mj-cs"/>
            </a:endParaRPr>
          </a:p>
        </p:txBody>
      </p:sp>
      <p:sp>
        <p:nvSpPr>
          <p:cNvPr id="2" name="Date Placeholder 1">
            <a:extLst>
              <a:ext uri="{FF2B5EF4-FFF2-40B4-BE49-F238E27FC236}">
                <a16:creationId xmlns:a16="http://schemas.microsoft.com/office/drawing/2014/main" id="{8E629FB5-6236-44FC-61B5-1622F8E9D829}"/>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a:xfrm>
            <a:off x="3733800" y="381000"/>
            <a:ext cx="4648200" cy="1143000"/>
          </a:xfrm>
        </p:spPr>
        <p:txBody>
          <a:bodyPr/>
          <a:lstStyle/>
          <a:p>
            <a:pPr eaLnBrk="1" hangingPunct="1"/>
            <a:r>
              <a:rPr lang="fa-IR" sz="5400" dirty="0">
                <a:solidFill>
                  <a:srgbClr val="FF0000"/>
                </a:solidFill>
              </a:rPr>
              <a:t>کار عملی</a:t>
            </a:r>
            <a:r>
              <a:rPr lang="ar-SA" sz="5400" dirty="0">
                <a:solidFill>
                  <a:srgbClr val="FF0000"/>
                </a:solidFill>
              </a:rPr>
              <a:t> :</a:t>
            </a:r>
            <a:endParaRPr lang="en-US" sz="5400" dirty="0">
              <a:solidFill>
                <a:srgbClr val="FF0000"/>
              </a:solidFill>
            </a:endParaRPr>
          </a:p>
        </p:txBody>
      </p:sp>
      <p:sp>
        <p:nvSpPr>
          <p:cNvPr id="16388" name="Rectangle 3"/>
          <p:cNvSpPr>
            <a:spLocks noGrp="1" noChangeArrowheads="1"/>
          </p:cNvSpPr>
          <p:nvPr>
            <p:ph type="body" idx="1"/>
          </p:nvPr>
        </p:nvSpPr>
        <p:spPr>
          <a:xfrm>
            <a:off x="914400" y="2057400"/>
            <a:ext cx="7954963" cy="4572000"/>
          </a:xfrm>
          <a:solidFill>
            <a:schemeClr val="bg1"/>
          </a:solidFill>
        </p:spPr>
        <p:txBody>
          <a:bodyPr/>
          <a:lstStyle/>
          <a:p>
            <a:pPr algn="r" rtl="1" eaLnBrk="1" hangingPunct="1"/>
            <a:endParaRPr lang="ar-SA" sz="3600" dirty="0">
              <a:cs typeface="+mj-cs"/>
            </a:endParaRPr>
          </a:p>
          <a:p>
            <a:pPr algn="r" rtl="1" eaLnBrk="1" hangingPunct="1">
              <a:buFont typeface="Wingdings" pitchFamily="2" charset="2"/>
              <a:buNone/>
            </a:pPr>
            <a:endParaRPr lang="en-US" b="1" dirty="0">
              <a:cs typeface="+mj-cs"/>
            </a:endParaRPr>
          </a:p>
        </p:txBody>
      </p:sp>
      <p:pic>
        <p:nvPicPr>
          <p:cNvPr id="16389" name="Picture 4" descr="j0299125"/>
          <p:cNvPicPr>
            <a:picLocks noChangeAspect="1" noChangeArrowheads="1"/>
          </p:cNvPicPr>
          <p:nvPr/>
        </p:nvPicPr>
        <p:blipFill>
          <a:blip r:embed="rId2" cstate="print"/>
          <a:srcRect/>
          <a:stretch>
            <a:fillRect/>
          </a:stretch>
        </p:blipFill>
        <p:spPr bwMode="auto">
          <a:xfrm>
            <a:off x="971550" y="0"/>
            <a:ext cx="1655763" cy="2087563"/>
          </a:xfrm>
          <a:prstGeom prst="rect">
            <a:avLst/>
          </a:prstGeom>
          <a:noFill/>
          <a:ln w="9525">
            <a:noFill/>
            <a:miter lim="800000"/>
            <a:headEnd/>
            <a:tailEnd/>
          </a:ln>
        </p:spPr>
      </p:pic>
      <p:sp>
        <p:nvSpPr>
          <p:cNvPr id="27653" name="Rectangle 5"/>
          <p:cNvSpPr>
            <a:spLocks noChangeArrowheads="1"/>
          </p:cNvSpPr>
          <p:nvPr/>
        </p:nvSpPr>
        <p:spPr bwMode="auto">
          <a:xfrm>
            <a:off x="381000" y="2133600"/>
            <a:ext cx="8382000" cy="4419600"/>
          </a:xfrm>
          <a:prstGeom prst="rect">
            <a:avLst/>
          </a:prstGeom>
          <a:noFill/>
          <a:ln w="9525">
            <a:noFill/>
            <a:miter lim="800000"/>
            <a:headEnd/>
            <a:tailEnd/>
          </a:ln>
        </p:spPr>
        <p:txBody>
          <a:bodyPr/>
          <a:lstStyle/>
          <a:p>
            <a:pPr marL="342900" indent="-342900" algn="r" rtl="1">
              <a:spcBef>
                <a:spcPct val="20000"/>
              </a:spcBef>
              <a:buClr>
                <a:schemeClr val="accent1"/>
              </a:buClr>
              <a:buSzPct val="80000"/>
              <a:buFont typeface="Wingdings" pitchFamily="2" charset="2"/>
              <a:buChar char="n"/>
            </a:pPr>
            <a:r>
              <a:rPr lang="ar-SA" sz="2800" b="1" dirty="0">
                <a:latin typeface="Arial" charset="0"/>
                <a:cs typeface="+mj-cs"/>
              </a:rPr>
              <a:t>تعيين </a:t>
            </a:r>
            <a:r>
              <a:rPr lang="fa-IR" sz="2800" b="1" dirty="0">
                <a:latin typeface="Arial" charset="0"/>
                <a:cs typeface="+mj-cs"/>
              </a:rPr>
              <a:t>فراوانی چاقی در دانش آموزان دبستانی کرمان برحسب جنس</a:t>
            </a:r>
          </a:p>
          <a:p>
            <a:pPr marL="342900" indent="-342900" algn="r" rtl="1">
              <a:spcBef>
                <a:spcPct val="20000"/>
              </a:spcBef>
              <a:buClr>
                <a:schemeClr val="accent1"/>
              </a:buClr>
              <a:buSzPct val="80000"/>
              <a:buFont typeface="Wingdings" pitchFamily="2" charset="2"/>
              <a:buChar char="n"/>
            </a:pPr>
            <a:r>
              <a:rPr lang="fa-IR" sz="2800" b="1" dirty="0">
                <a:latin typeface="Arial" charset="0"/>
                <a:cs typeface="+mj-cs"/>
              </a:rPr>
              <a:t>تعیین ارتباط بین چاقی در دانش آموزان دبستانی کرمان با جنس</a:t>
            </a:r>
          </a:p>
          <a:p>
            <a:pPr marL="342900" indent="-342900" algn="r" rtl="1">
              <a:spcBef>
                <a:spcPct val="20000"/>
              </a:spcBef>
              <a:buClr>
                <a:schemeClr val="accent1"/>
              </a:buClr>
              <a:buSzPct val="80000"/>
              <a:buFont typeface="Wingdings" pitchFamily="2" charset="2"/>
              <a:buChar char="n"/>
            </a:pPr>
            <a:endParaRPr lang="fa-IR" sz="2800" b="1" dirty="0">
              <a:latin typeface="Arial" charset="0"/>
              <a:cs typeface="+mj-cs"/>
            </a:endParaRPr>
          </a:p>
          <a:p>
            <a:pPr marL="342900" indent="-342900" algn="r" rtl="1">
              <a:spcBef>
                <a:spcPct val="20000"/>
              </a:spcBef>
              <a:buClr>
                <a:srgbClr val="339933"/>
              </a:buClr>
              <a:buSzPct val="80000"/>
              <a:buFont typeface="Wingdings" pitchFamily="2" charset="2"/>
              <a:buChar char="n"/>
            </a:pPr>
            <a:r>
              <a:rPr lang="fa-IR" sz="2800" b="1" dirty="0">
                <a:latin typeface="Arial" charset="0"/>
                <a:cs typeface="+mj-cs"/>
              </a:rPr>
              <a:t>فراوانی چاقی در دانش آموزان دبستانی کرمان برحسب جنس چقدر است؟ </a:t>
            </a:r>
          </a:p>
          <a:p>
            <a:pPr marL="342900" indent="-342900" algn="r" rtl="1">
              <a:spcBef>
                <a:spcPct val="20000"/>
              </a:spcBef>
              <a:buClr>
                <a:srgbClr val="339933"/>
              </a:buClr>
              <a:buSzPct val="80000"/>
              <a:buFont typeface="Wingdings" pitchFamily="2" charset="2"/>
              <a:buChar char="n"/>
            </a:pPr>
            <a:r>
              <a:rPr lang="fa-IR" sz="2800" b="1" dirty="0">
                <a:latin typeface="Arial" charset="0"/>
                <a:cs typeface="+mj-cs"/>
              </a:rPr>
              <a:t>آیا بین چاقی دانش آموزان و جنس آنها ارتباطی وجود دارد؟</a:t>
            </a:r>
          </a:p>
          <a:p>
            <a:pPr marL="342900" indent="-342900" algn="r" rtl="1">
              <a:spcBef>
                <a:spcPct val="20000"/>
              </a:spcBef>
              <a:buClr>
                <a:schemeClr val="accent1"/>
              </a:buClr>
              <a:buSzPct val="80000"/>
              <a:buFont typeface="Wingdings" pitchFamily="2" charset="2"/>
              <a:buNone/>
            </a:pPr>
            <a:endParaRPr lang="ar-SA" sz="2800" dirty="0">
              <a:latin typeface="Arial" charset="0"/>
              <a:cs typeface="+mj-cs"/>
            </a:endParaRPr>
          </a:p>
          <a:p>
            <a:pPr marL="342900" indent="-342900" algn="r" rtl="1">
              <a:spcBef>
                <a:spcPct val="20000"/>
              </a:spcBef>
              <a:buClr>
                <a:schemeClr val="accent1"/>
              </a:buClr>
              <a:buSzPct val="80000"/>
              <a:buFont typeface="Wingdings" pitchFamily="2" charset="2"/>
              <a:buNone/>
            </a:pPr>
            <a:endParaRPr lang="en-US" sz="2800" b="1" dirty="0">
              <a:latin typeface="Arial" charset="0"/>
              <a:cs typeface="+mj-cs"/>
            </a:endParaRPr>
          </a:p>
        </p:txBody>
      </p:sp>
      <p:sp>
        <p:nvSpPr>
          <p:cNvPr id="2" name="Date Placeholder 1">
            <a:extLst>
              <a:ext uri="{FF2B5EF4-FFF2-40B4-BE49-F238E27FC236}">
                <a16:creationId xmlns:a16="http://schemas.microsoft.com/office/drawing/2014/main" id="{07152715-C3F4-4B56-1991-B76FD59E709A}"/>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572000" y="457200"/>
            <a:ext cx="3505200" cy="1143000"/>
          </a:xfrm>
        </p:spPr>
        <p:txBody>
          <a:bodyPr/>
          <a:lstStyle/>
          <a:p>
            <a:pPr eaLnBrk="1" hangingPunct="1"/>
            <a:r>
              <a:rPr lang="fa-IR" dirty="0">
                <a:solidFill>
                  <a:srgbClr val="FF0000"/>
                </a:solidFill>
              </a:rPr>
              <a:t>کار عملی</a:t>
            </a:r>
            <a:r>
              <a:rPr lang="ar-SA" dirty="0">
                <a:solidFill>
                  <a:srgbClr val="FF0000"/>
                </a:solidFill>
              </a:rPr>
              <a:t> :</a:t>
            </a:r>
            <a:endParaRPr lang="en-US" dirty="0">
              <a:solidFill>
                <a:srgbClr val="FF0000"/>
              </a:solidFill>
            </a:endParaRPr>
          </a:p>
        </p:txBody>
      </p:sp>
      <p:sp>
        <p:nvSpPr>
          <p:cNvPr id="17412" name="Rectangle 3"/>
          <p:cNvSpPr>
            <a:spLocks noGrp="1" noChangeArrowheads="1"/>
          </p:cNvSpPr>
          <p:nvPr>
            <p:ph type="body" idx="1"/>
          </p:nvPr>
        </p:nvSpPr>
        <p:spPr>
          <a:xfrm>
            <a:off x="0" y="1676400"/>
            <a:ext cx="9144000" cy="3200400"/>
          </a:xfrm>
        </p:spPr>
        <p:txBody>
          <a:bodyPr/>
          <a:lstStyle/>
          <a:p>
            <a:pPr algn="r" rtl="1" eaLnBrk="1" hangingPunct="1"/>
            <a:endParaRPr lang="ar-SA" sz="2800" dirty="0">
              <a:cs typeface="+mj-cs"/>
            </a:endParaRPr>
          </a:p>
          <a:p>
            <a:pPr algn="r" rtl="1" eaLnBrk="1" hangingPunct="1">
              <a:buFont typeface="Wingdings" pitchFamily="2" charset="2"/>
              <a:buNone/>
            </a:pPr>
            <a:endParaRPr lang="en-US" sz="2400" b="1" dirty="0">
              <a:cs typeface="+mj-cs"/>
            </a:endParaRPr>
          </a:p>
        </p:txBody>
      </p:sp>
      <p:pic>
        <p:nvPicPr>
          <p:cNvPr id="17413" name="Picture 4" descr="j0299125"/>
          <p:cNvPicPr>
            <a:picLocks noChangeAspect="1" noChangeArrowheads="1"/>
          </p:cNvPicPr>
          <p:nvPr/>
        </p:nvPicPr>
        <p:blipFill>
          <a:blip r:embed="rId2" cstate="print"/>
          <a:srcRect/>
          <a:stretch>
            <a:fillRect/>
          </a:stretch>
        </p:blipFill>
        <p:spPr bwMode="auto">
          <a:xfrm>
            <a:off x="971550" y="0"/>
            <a:ext cx="1655763" cy="2087563"/>
          </a:xfrm>
          <a:prstGeom prst="rect">
            <a:avLst/>
          </a:prstGeom>
          <a:noFill/>
          <a:ln w="9525">
            <a:noFill/>
            <a:miter lim="800000"/>
            <a:headEnd/>
            <a:tailEnd/>
          </a:ln>
        </p:spPr>
      </p:pic>
      <p:sp>
        <p:nvSpPr>
          <p:cNvPr id="17414" name="Rectangle 5"/>
          <p:cNvSpPr>
            <a:spLocks noChangeArrowheads="1"/>
          </p:cNvSpPr>
          <p:nvPr/>
        </p:nvSpPr>
        <p:spPr bwMode="auto">
          <a:xfrm>
            <a:off x="304800" y="2362200"/>
            <a:ext cx="8639175" cy="4191000"/>
          </a:xfrm>
          <a:prstGeom prst="rect">
            <a:avLst/>
          </a:prstGeom>
          <a:solidFill>
            <a:schemeClr val="bg1"/>
          </a:solidFill>
          <a:ln w="9525">
            <a:noFill/>
            <a:miter lim="800000"/>
            <a:headEnd/>
            <a:tailEnd/>
          </a:ln>
        </p:spPr>
        <p:txBody>
          <a:bodyPr/>
          <a:lstStyle/>
          <a:p>
            <a:pPr marL="342900" indent="-342900" algn="r" rtl="1">
              <a:spcBef>
                <a:spcPct val="20000"/>
              </a:spcBef>
              <a:buClr>
                <a:schemeClr val="accent1"/>
              </a:buClr>
              <a:buSzPct val="80000"/>
              <a:buFont typeface="Wingdings" pitchFamily="2" charset="2"/>
              <a:buChar char="n"/>
            </a:pPr>
            <a:r>
              <a:rPr lang="ar-SA" sz="2800" b="1" dirty="0">
                <a:latin typeface="Arial" charset="0"/>
                <a:cs typeface="+mj-cs"/>
              </a:rPr>
              <a:t>تعيين </a:t>
            </a:r>
            <a:r>
              <a:rPr lang="fa-IR" sz="2800" b="1" dirty="0">
                <a:latin typeface="Arial" charset="0"/>
                <a:cs typeface="+mj-cs"/>
              </a:rPr>
              <a:t>فراوانی چاقی در دانش آموزان دبستانی کرمان برحسب جنس</a:t>
            </a:r>
          </a:p>
          <a:p>
            <a:pPr marL="342900" indent="-342900" algn="r" rtl="1">
              <a:spcBef>
                <a:spcPct val="20000"/>
              </a:spcBef>
              <a:buClr>
                <a:schemeClr val="accent1"/>
              </a:buClr>
              <a:buSzPct val="80000"/>
              <a:buFont typeface="Wingdings" pitchFamily="2" charset="2"/>
              <a:buChar char="n"/>
            </a:pPr>
            <a:r>
              <a:rPr lang="fa-IR" sz="2800" b="1" dirty="0">
                <a:latin typeface="Arial" charset="0"/>
                <a:cs typeface="+mj-cs"/>
              </a:rPr>
              <a:t>تعیین ارتباط بین چاقی در دانش آموزان دبستانی کرمان با جنس</a:t>
            </a:r>
          </a:p>
          <a:p>
            <a:pPr marL="342900" indent="-342900" algn="r" rtl="1">
              <a:spcBef>
                <a:spcPct val="20000"/>
              </a:spcBef>
              <a:buClr>
                <a:schemeClr val="accent1"/>
              </a:buClr>
              <a:buSzPct val="80000"/>
              <a:buFont typeface="Wingdings" pitchFamily="2" charset="2"/>
              <a:buChar char="n"/>
            </a:pPr>
            <a:endParaRPr lang="fa-IR" sz="2800" b="1" dirty="0">
              <a:latin typeface="Arial" charset="0"/>
              <a:cs typeface="+mj-cs"/>
            </a:endParaRPr>
          </a:p>
          <a:p>
            <a:pPr marL="342900" indent="-342900" algn="r" rtl="1">
              <a:spcBef>
                <a:spcPct val="20000"/>
              </a:spcBef>
              <a:buClr>
                <a:srgbClr val="339933"/>
              </a:buClr>
              <a:buSzPct val="80000"/>
              <a:buFont typeface="Wingdings" pitchFamily="2" charset="2"/>
              <a:buChar char="n"/>
            </a:pPr>
            <a:r>
              <a:rPr lang="fa-IR" sz="2800" b="1" dirty="0">
                <a:latin typeface="Arial" charset="0"/>
                <a:cs typeface="+mj-cs"/>
              </a:rPr>
              <a:t>فراوانی چاقی در دانش آموزان دبستانی کرمان برحسب جنس چقدر است؟ </a:t>
            </a:r>
          </a:p>
          <a:p>
            <a:pPr marL="342900" indent="-342900" algn="r" rtl="1">
              <a:spcBef>
                <a:spcPct val="20000"/>
              </a:spcBef>
              <a:buClr>
                <a:srgbClr val="339933"/>
              </a:buClr>
              <a:buSzPct val="80000"/>
              <a:buFont typeface="Wingdings" pitchFamily="2" charset="2"/>
              <a:buChar char="n"/>
            </a:pPr>
            <a:r>
              <a:rPr lang="fa-IR" sz="2800" b="1" dirty="0">
                <a:solidFill>
                  <a:srgbClr val="A50021"/>
                </a:solidFill>
                <a:latin typeface="Arial" charset="0"/>
                <a:cs typeface="+mj-cs"/>
              </a:rPr>
              <a:t>بین چاقی دانش آموزان و جنس آنها ارتباطی وجود دارد</a:t>
            </a:r>
            <a:r>
              <a:rPr lang="en-US" sz="2800" b="1" dirty="0">
                <a:solidFill>
                  <a:srgbClr val="A50021"/>
                </a:solidFill>
                <a:latin typeface="Arial" charset="0"/>
                <a:cs typeface="+mj-cs"/>
              </a:rPr>
              <a:t>.</a:t>
            </a:r>
            <a:endParaRPr lang="en-US" sz="2800" b="1" dirty="0">
              <a:latin typeface="Arial" charset="0"/>
              <a:cs typeface="+mj-cs"/>
            </a:endParaRPr>
          </a:p>
        </p:txBody>
      </p:sp>
      <p:sp>
        <p:nvSpPr>
          <p:cNvPr id="2" name="Date Placeholder 1">
            <a:extLst>
              <a:ext uri="{FF2B5EF4-FFF2-40B4-BE49-F238E27FC236}">
                <a16:creationId xmlns:a16="http://schemas.microsoft.com/office/drawing/2014/main" id="{EBF9A5D3-DDAF-1C53-2A87-19B53B1D9C7D}"/>
              </a:ext>
            </a:extLst>
          </p:cNvPr>
          <p:cNvSpPr>
            <a:spLocks noGrp="1"/>
          </p:cNvSpPr>
          <p:nvPr>
            <p:ph type="dt" sz="half" idx="10"/>
          </p:nvPr>
        </p:nvSpPr>
        <p:spPr/>
        <p:txBody>
          <a:bodyPr/>
          <a:lstStyle/>
          <a:p>
            <a:r>
              <a:rPr lang="en-US"/>
              <a:t>1403/04/12</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build="p" bldLvl="3"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
            <a:ext cx="8077200" cy="5973763"/>
          </a:xfrm>
        </p:spPr>
        <p:txBody>
          <a:bodyPr>
            <a:normAutofit fontScale="92500" lnSpcReduction="10000"/>
          </a:bodyPr>
          <a:lstStyle/>
          <a:p>
            <a:pPr algn="r"/>
            <a:r>
              <a:rPr lang="fa-IR" dirty="0">
                <a:solidFill>
                  <a:srgbClr val="FF0000"/>
                </a:solidFill>
              </a:rPr>
              <a:t>عنوان: </a:t>
            </a:r>
            <a:r>
              <a:rPr lang="fa-IR" dirty="0"/>
              <a:t>بررسی ارتباط مصرف اپیوم(تریاک) ومشتقات آن(شیره،تریاک،سوخته) با سرطان معده در شهر کرمان در سال 98-94</a:t>
            </a:r>
            <a:br>
              <a:rPr lang="en-US" dirty="0"/>
            </a:br>
            <a:r>
              <a:rPr lang="fa-IR" dirty="0">
                <a:solidFill>
                  <a:srgbClr val="FF0000"/>
                </a:solidFill>
              </a:rPr>
              <a:t>هدف کلی:</a:t>
            </a:r>
            <a:r>
              <a:rPr lang="fa-IR" dirty="0"/>
              <a:t> تعیین ارتباط مصرف اپیوم(تریاک) ومشتقات آن(شیره،تریاک،سوخته) با سرطان معده در شهر کرمان در سال 98-94</a:t>
            </a:r>
          </a:p>
          <a:p>
            <a:pPr marL="0" indent="0" algn="r">
              <a:buNone/>
            </a:pPr>
            <a:r>
              <a:rPr lang="fa-IR" dirty="0">
                <a:solidFill>
                  <a:srgbClr val="FF0000"/>
                </a:solidFill>
              </a:rPr>
              <a:t>اهداف جزیی:</a:t>
            </a:r>
          </a:p>
          <a:p>
            <a:pPr lvl="0" algn="r" rtl="1"/>
            <a:r>
              <a:rPr lang="fa-IR" dirty="0"/>
              <a:t>تعیین فراوانی مصرف تریاک در بین بیماران مبتلا به سرطان پروستات  وگروه کنترل</a:t>
            </a:r>
            <a:endParaRPr lang="en-US" dirty="0"/>
          </a:p>
          <a:p>
            <a:pPr lvl="0" algn="r" rtl="1"/>
            <a:r>
              <a:rPr lang="fa-IR" dirty="0"/>
              <a:t>تعیین تعداد سالهای مصرف تریاک در بین بیماران مبتلا به سرطان پروستات  وگروه کنترل</a:t>
            </a:r>
          </a:p>
          <a:p>
            <a:pPr algn="r" rtl="1"/>
            <a:r>
              <a:rPr lang="fa-IR" dirty="0"/>
              <a:t>مقایسه تعداد سالهای  مصرف تریاک در بین دو گروه فوق الذکر </a:t>
            </a:r>
            <a:endParaRPr lang="en-US" dirty="0"/>
          </a:p>
          <a:p>
            <a:pPr lvl="0" algn="r" rtl="1"/>
            <a:endParaRPr lang="en-US" dirty="0"/>
          </a:p>
          <a:p>
            <a:pPr marL="0" indent="0" algn="r">
              <a:buNone/>
            </a:pPr>
            <a:endParaRPr lang="en-US" dirty="0"/>
          </a:p>
        </p:txBody>
      </p:sp>
      <p:sp>
        <p:nvSpPr>
          <p:cNvPr id="4" name="Rectangle 3"/>
          <p:cNvSpPr/>
          <p:nvPr/>
        </p:nvSpPr>
        <p:spPr>
          <a:xfrm>
            <a:off x="7162800" y="5968285"/>
            <a:ext cx="15240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1B827F97-87A6-ACAA-9E56-98E97129FFA3}"/>
              </a:ext>
            </a:extLst>
          </p:cNvPr>
          <p:cNvSpPr>
            <a:spLocks noGrp="1"/>
          </p:cNvSpPr>
          <p:nvPr>
            <p:ph type="dt" sz="half" idx="10"/>
          </p:nvPr>
        </p:nvSpPr>
        <p:spPr/>
        <p:txBody>
          <a:bodyPr/>
          <a:lstStyle/>
          <a:p>
            <a:r>
              <a:rPr lang="en-US"/>
              <a:t>1403/04/12</a:t>
            </a:r>
          </a:p>
        </p:txBody>
      </p:sp>
    </p:spTree>
    <p:extLst>
      <p:ext uri="{BB962C8B-B14F-4D97-AF65-F5344CB8AC3E}">
        <p14:creationId xmlns:p14="http://schemas.microsoft.com/office/powerpoint/2010/main" val="1475973113"/>
      </p:ext>
    </p:extLst>
  </p:cSld>
  <p:clrMapOvr>
    <a:masterClrMapping/>
  </p:clrMapOvr>
  <p:transition>
    <p:wheel spokes="8"/>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solidFill>
                  <a:srgbClr val="FF0000"/>
                </a:solidFill>
              </a:rPr>
              <a:t>فرضیات و سوالات</a:t>
            </a:r>
            <a:endParaRPr lang="en-US" dirty="0">
              <a:solidFill>
                <a:srgbClr val="FF0000"/>
              </a:solidFill>
            </a:endParaRPr>
          </a:p>
        </p:txBody>
      </p:sp>
      <p:sp>
        <p:nvSpPr>
          <p:cNvPr id="3" name="Content Placeholder 2"/>
          <p:cNvSpPr>
            <a:spLocks noGrp="1"/>
          </p:cNvSpPr>
          <p:nvPr>
            <p:ph idx="1"/>
          </p:nvPr>
        </p:nvSpPr>
        <p:spPr/>
        <p:txBody>
          <a:bodyPr/>
          <a:lstStyle/>
          <a:p>
            <a:pPr lvl="0" algn="r" rtl="1"/>
            <a:r>
              <a:rPr lang="fa-IR" dirty="0"/>
              <a:t>فراوانی مصرف تریاک در بین بیماران مبتلا به سرطان پروستات  وگروه کنترل چقدر می باشد؟</a:t>
            </a:r>
            <a:endParaRPr lang="en-US" dirty="0"/>
          </a:p>
          <a:p>
            <a:pPr algn="r" rtl="1"/>
            <a:r>
              <a:rPr lang="fa-IR" dirty="0"/>
              <a:t>تعیین تعداد سالهای مصرف تریاک در بین بیماران مبتلا به سرطان پروستات  وگروه کنترل چقدر می باشد؟</a:t>
            </a:r>
            <a:endParaRPr lang="en-US" dirty="0"/>
          </a:p>
          <a:p>
            <a:pPr lvl="0" algn="r" rtl="1"/>
            <a:endParaRPr lang="fa-IR" dirty="0"/>
          </a:p>
          <a:p>
            <a:pPr lvl="0" algn="r" rtl="1"/>
            <a:r>
              <a:rPr lang="fa-IR" dirty="0"/>
              <a:t>تعداد سالهای  مصرف تریاک در بین دو گروه فوق الذکر برابر می باشد</a:t>
            </a:r>
            <a:endParaRPr lang="en-US" dirty="0"/>
          </a:p>
          <a:p>
            <a:pPr algn="r" rtl="1"/>
            <a:endParaRPr lang="fa-IR" dirty="0"/>
          </a:p>
          <a:p>
            <a:pPr algn="r" rtl="1"/>
            <a:endParaRPr lang="en-US" dirty="0"/>
          </a:p>
          <a:p>
            <a:endParaRPr lang="en-US" dirty="0"/>
          </a:p>
        </p:txBody>
      </p:sp>
      <p:sp>
        <p:nvSpPr>
          <p:cNvPr id="4" name="Date Placeholder 3">
            <a:extLst>
              <a:ext uri="{FF2B5EF4-FFF2-40B4-BE49-F238E27FC236}">
                <a16:creationId xmlns:a16="http://schemas.microsoft.com/office/drawing/2014/main" id="{B84AC234-1E14-7D2D-435E-88A96AB59A79}"/>
              </a:ext>
            </a:extLst>
          </p:cNvPr>
          <p:cNvSpPr>
            <a:spLocks noGrp="1"/>
          </p:cNvSpPr>
          <p:nvPr>
            <p:ph type="dt" sz="half" idx="10"/>
          </p:nvPr>
        </p:nvSpPr>
        <p:spPr/>
        <p:txBody>
          <a:bodyPr/>
          <a:lstStyle/>
          <a:p>
            <a:r>
              <a:rPr lang="en-US"/>
              <a:t>1403/04/12</a:t>
            </a:r>
          </a:p>
        </p:txBody>
      </p:sp>
      <p:sp>
        <p:nvSpPr>
          <p:cNvPr id="5" name="Rectangle 4">
            <a:extLst>
              <a:ext uri="{FF2B5EF4-FFF2-40B4-BE49-F238E27FC236}">
                <a16:creationId xmlns:a16="http://schemas.microsoft.com/office/drawing/2014/main" id="{1B628E5B-7C3E-D14A-759E-BFA1A7060135}"/>
              </a:ext>
            </a:extLst>
          </p:cNvPr>
          <p:cNvSpPr/>
          <p:nvPr/>
        </p:nvSpPr>
        <p:spPr>
          <a:xfrm>
            <a:off x="7162800" y="5968285"/>
            <a:ext cx="15240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0540826"/>
      </p:ext>
    </p:extLst>
  </p:cSld>
  <p:clrMapOvr>
    <a:masterClrMapping/>
  </p:clrMapOvr>
  <p:transition>
    <p:wheel spokes="8"/>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سوالاتی برای شما</a:t>
            </a:r>
            <a:endParaRPr lang="en-US" dirty="0"/>
          </a:p>
        </p:txBody>
      </p:sp>
      <p:sp>
        <p:nvSpPr>
          <p:cNvPr id="3" name="Content Placeholder 2"/>
          <p:cNvSpPr>
            <a:spLocks noGrp="1"/>
          </p:cNvSpPr>
          <p:nvPr>
            <p:ph idx="1"/>
          </p:nvPr>
        </p:nvSpPr>
        <p:spPr>
          <a:xfrm>
            <a:off x="0" y="1571612"/>
            <a:ext cx="9144000" cy="4929222"/>
          </a:xfrm>
        </p:spPr>
        <p:txBody>
          <a:bodyPr/>
          <a:lstStyle/>
          <a:p>
            <a:pPr algn="ctr">
              <a:buNone/>
            </a:pPr>
            <a:r>
              <a:rPr lang="fa-IR" dirty="0"/>
              <a:t>لطفاً برای موضوع زیر انواع اهداف ، سوالات وفرضیات  بیان شده در این درس را بنویسید</a:t>
            </a:r>
          </a:p>
          <a:p>
            <a:endParaRPr lang="fa-IR" dirty="0"/>
          </a:p>
          <a:p>
            <a:pPr algn="ctr">
              <a:buNone/>
            </a:pPr>
            <a:r>
              <a:rPr lang="fa-IR" sz="3600" b="1" dirty="0">
                <a:solidFill>
                  <a:srgbClr val="FF0000"/>
                </a:solidFill>
                <a:effectLst>
                  <a:outerShdw blurRad="38100" dist="38100" dir="2700000" algn="tl">
                    <a:srgbClr val="000000">
                      <a:alpha val="43137"/>
                    </a:srgbClr>
                  </a:outerShdw>
                </a:effectLst>
              </a:rPr>
              <a:t>بررسی رابطه بین مصرف غذاهای آماده با خطر ابتلا به سکته قلبی</a:t>
            </a:r>
          </a:p>
          <a:p>
            <a:pPr marL="0" indent="0">
              <a:buNone/>
            </a:pPr>
            <a:endParaRPr lang="fa-IR" dirty="0"/>
          </a:p>
        </p:txBody>
      </p:sp>
      <p:sp>
        <p:nvSpPr>
          <p:cNvPr id="7" name="Rectangle 6"/>
          <p:cNvSpPr/>
          <p:nvPr/>
        </p:nvSpPr>
        <p:spPr>
          <a:xfrm>
            <a:off x="7162800" y="5762946"/>
            <a:ext cx="15240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a:extLst>
              <a:ext uri="{FF2B5EF4-FFF2-40B4-BE49-F238E27FC236}">
                <a16:creationId xmlns:a16="http://schemas.microsoft.com/office/drawing/2014/main" id="{987CFEAD-6068-1E04-D6E0-948906DC0DF1}"/>
              </a:ext>
            </a:extLst>
          </p:cNvPr>
          <p:cNvSpPr>
            <a:spLocks noGrp="1"/>
          </p:cNvSpPr>
          <p:nvPr>
            <p:ph type="dt" sz="half" idx="10"/>
          </p:nvPr>
        </p:nvSpPr>
        <p:spPr/>
        <p:txBody>
          <a:bodyPr/>
          <a:lstStyle/>
          <a:p>
            <a:r>
              <a:rPr lang="en-US"/>
              <a:t>1403/04/12</a:t>
            </a:r>
          </a:p>
        </p:txBody>
      </p:sp>
    </p:spTree>
    <p:extLst>
      <p:ext uri="{BB962C8B-B14F-4D97-AF65-F5344CB8AC3E}">
        <p14:creationId xmlns:p14="http://schemas.microsoft.com/office/powerpoint/2010/main" val="4135148766"/>
      </p:ext>
    </p:extLst>
  </p:cSld>
  <p:clrMapOvr>
    <a:masterClrMapping/>
  </p:clrMapOvr>
  <p:transition advTm="4992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066800"/>
            <a:ext cx="7772400" cy="1000133"/>
          </a:xfrm>
        </p:spPr>
        <p:txBody>
          <a:bodyPr>
            <a:normAutofit/>
          </a:bodyPr>
          <a:lstStyle/>
          <a:p>
            <a:r>
              <a:rPr lang="fa-IR" sz="3600" dirty="0">
                <a:solidFill>
                  <a:srgbClr val="FF0000"/>
                </a:solidFill>
              </a:rPr>
              <a:t>اهداف</a:t>
            </a:r>
            <a:endParaRPr lang="fa-IR" sz="3200" dirty="0">
              <a:solidFill>
                <a:srgbClr val="FF0000"/>
              </a:solidFill>
            </a:endParaRPr>
          </a:p>
        </p:txBody>
      </p:sp>
      <p:sp>
        <p:nvSpPr>
          <p:cNvPr id="3" name="Subtitle 2"/>
          <p:cNvSpPr>
            <a:spLocks noGrp="1"/>
          </p:cNvSpPr>
          <p:nvPr>
            <p:ph type="subTitle" idx="1"/>
          </p:nvPr>
        </p:nvSpPr>
        <p:spPr>
          <a:xfrm>
            <a:off x="457200" y="2362200"/>
            <a:ext cx="8320118" cy="4191000"/>
          </a:xfrm>
          <a:solidFill>
            <a:schemeClr val="bg1"/>
          </a:solidFill>
        </p:spPr>
        <p:txBody>
          <a:bodyPr>
            <a:normAutofit lnSpcReduction="10000"/>
          </a:bodyPr>
          <a:lstStyle/>
          <a:p>
            <a:pPr algn="r" rtl="1" fontAlgn="base">
              <a:lnSpc>
                <a:spcPct val="110000"/>
              </a:lnSpc>
              <a:spcAft>
                <a:spcPct val="0"/>
              </a:spcAft>
              <a:buClr>
                <a:schemeClr val="accent1"/>
              </a:buClr>
              <a:buSzPct val="80000"/>
              <a:buFont typeface="Wingdings" pitchFamily="2" charset="2"/>
              <a:buChar char="n"/>
            </a:pPr>
            <a:r>
              <a:rPr lang="fa-IR" sz="3300" b="1" dirty="0">
                <a:solidFill>
                  <a:srgbClr val="FF0000"/>
                </a:solidFill>
                <a:cs typeface="+mj-cs"/>
              </a:rPr>
              <a:t> </a:t>
            </a:r>
            <a:r>
              <a:rPr lang="fa-IR" sz="2800" dirty="0">
                <a:solidFill>
                  <a:schemeClr val="tx1"/>
                </a:solidFill>
                <a:latin typeface="+mj-lt"/>
                <a:ea typeface="+mj-ea"/>
                <a:cs typeface="+mj-cs"/>
              </a:rPr>
              <a:t>هدف تحقیق، مشخص کننده مقصود و منظور تحقیق است و اینکه این پژوهش به کجا خواهد رسید.    </a:t>
            </a:r>
          </a:p>
          <a:p>
            <a:pPr algn="r" rtl="1" fontAlgn="base">
              <a:lnSpc>
                <a:spcPct val="110000"/>
              </a:lnSpc>
              <a:spcAft>
                <a:spcPct val="0"/>
              </a:spcAft>
              <a:buClr>
                <a:schemeClr val="accent1"/>
              </a:buClr>
              <a:buSzPct val="80000"/>
              <a:buFont typeface="Wingdings" pitchFamily="2" charset="2"/>
              <a:buChar char="n"/>
            </a:pPr>
            <a:r>
              <a:rPr lang="fa-IR" sz="2800" dirty="0">
                <a:solidFill>
                  <a:schemeClr val="tx1"/>
                </a:solidFill>
                <a:latin typeface="+mj-lt"/>
                <a:ea typeface="+mj-ea"/>
                <a:cs typeface="+mj-cs"/>
              </a:rPr>
              <a:t> اهداف تحقیق، آنچه که بعد از انجام و اتمام مطالعه بایستی به  آنها دست یافت، یا به عبارتی آنچه که در پایان تحقیق می خواهیم به آن برسیم را تعیین می کنند.</a:t>
            </a:r>
          </a:p>
          <a:p>
            <a:pPr algn="r" rtl="1" fontAlgn="base">
              <a:lnSpc>
                <a:spcPct val="110000"/>
              </a:lnSpc>
              <a:spcAft>
                <a:spcPct val="0"/>
              </a:spcAft>
              <a:buClr>
                <a:schemeClr val="accent1"/>
              </a:buClr>
              <a:buSzPct val="80000"/>
              <a:buFont typeface="Wingdings" pitchFamily="2" charset="2"/>
              <a:buChar char="n"/>
            </a:pPr>
            <a:r>
              <a:rPr lang="fa-IR" sz="2800" dirty="0">
                <a:solidFill>
                  <a:schemeClr val="tx1"/>
                </a:solidFill>
                <a:latin typeface="+mj-lt"/>
                <a:ea typeface="+mj-ea"/>
                <a:cs typeface="+mj-cs"/>
              </a:rPr>
              <a:t> اهداف تحقیق، مسیر و مقصد پژوهش را مشخص می کنند.</a:t>
            </a:r>
          </a:p>
          <a:p>
            <a:pPr algn="r" rtl="1" fontAlgn="base">
              <a:lnSpc>
                <a:spcPct val="110000"/>
              </a:lnSpc>
              <a:spcAft>
                <a:spcPct val="0"/>
              </a:spcAft>
              <a:buClr>
                <a:schemeClr val="accent1"/>
              </a:buClr>
              <a:buSzPct val="80000"/>
              <a:buFont typeface="Wingdings" pitchFamily="2" charset="2"/>
              <a:buChar char="n"/>
            </a:pPr>
            <a:r>
              <a:rPr lang="fa-IR" sz="2800" dirty="0">
                <a:solidFill>
                  <a:schemeClr val="tx1"/>
                </a:solidFill>
                <a:latin typeface="+mj-lt"/>
                <a:ea typeface="+mj-ea"/>
                <a:cs typeface="+mj-cs"/>
              </a:rPr>
              <a:t> اهداف تحقیق می گویند مطالعه چرا انجام می شود.</a:t>
            </a:r>
          </a:p>
          <a:p>
            <a:pPr algn="r" rtl="1" fontAlgn="base">
              <a:lnSpc>
                <a:spcPct val="110000"/>
              </a:lnSpc>
              <a:spcAft>
                <a:spcPct val="0"/>
              </a:spcAft>
              <a:buClr>
                <a:schemeClr val="accent1"/>
              </a:buClr>
              <a:buSzPct val="80000"/>
              <a:buFont typeface="Wingdings" pitchFamily="2" charset="2"/>
              <a:buChar char="n"/>
            </a:pPr>
            <a:r>
              <a:rPr lang="fa-IR" sz="2800" dirty="0">
                <a:solidFill>
                  <a:schemeClr val="tx1"/>
                </a:solidFill>
                <a:latin typeface="+mj-lt"/>
                <a:ea typeface="+mj-ea"/>
                <a:cs typeface="+mj-cs"/>
              </a:rPr>
              <a:t> اهداف خلاصه از آنچه باید انجام گیرد هستند.</a:t>
            </a:r>
          </a:p>
          <a:p>
            <a:pPr algn="r"/>
            <a:endParaRPr lang="fa-IR" dirty="0">
              <a:cs typeface="+mj-cs"/>
            </a:endParaRPr>
          </a:p>
          <a:p>
            <a:pPr algn="r"/>
            <a:endParaRPr lang="fa-IR" dirty="0">
              <a:cs typeface="+mj-cs"/>
            </a:endParaRPr>
          </a:p>
          <a:p>
            <a:pPr algn="r"/>
            <a:endParaRPr lang="fa-IR" dirty="0">
              <a:cs typeface="+mj-cs"/>
            </a:endParaRPr>
          </a:p>
        </p:txBody>
      </p:sp>
      <p:sp>
        <p:nvSpPr>
          <p:cNvPr id="4" name="Date Placeholder 3">
            <a:extLst>
              <a:ext uri="{FF2B5EF4-FFF2-40B4-BE49-F238E27FC236}">
                <a16:creationId xmlns:a16="http://schemas.microsoft.com/office/drawing/2014/main" id="{CA09F009-B4A0-74B2-AC9F-1AEC846AF5CC}"/>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5400" b="1" dirty="0"/>
              <a:t>خسته نباشید.</a:t>
            </a:r>
            <a:endParaRPr lang="en-US" sz="5400" b="1" dirty="0"/>
          </a:p>
        </p:txBody>
      </p:sp>
      <p:pic>
        <p:nvPicPr>
          <p:cNvPr id="9218" name="Picture 2"/>
          <p:cNvPicPr>
            <a:picLocks noGrp="1" noChangeAspect="1" noChangeArrowheads="1"/>
          </p:cNvPicPr>
          <p:nvPr>
            <p:ph idx="1"/>
          </p:nvPr>
        </p:nvPicPr>
        <p:blipFill>
          <a:blip r:embed="rId2"/>
          <a:srcRect/>
          <a:stretch>
            <a:fillRect/>
          </a:stretch>
        </p:blipFill>
        <p:spPr bwMode="auto">
          <a:xfrm>
            <a:off x="838200" y="1828800"/>
            <a:ext cx="2409825" cy="3771900"/>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a:srcRect/>
          <a:stretch>
            <a:fillRect/>
          </a:stretch>
        </p:blipFill>
        <p:spPr bwMode="auto">
          <a:xfrm>
            <a:off x="3429000" y="1752600"/>
            <a:ext cx="2552700" cy="3905250"/>
          </a:xfrm>
          <a:prstGeom prst="rect">
            <a:avLst/>
          </a:prstGeom>
          <a:noFill/>
          <a:ln w="9525">
            <a:noFill/>
            <a:miter lim="800000"/>
            <a:headEnd/>
            <a:tailEnd/>
          </a:ln>
          <a:effectLst/>
        </p:spPr>
      </p:pic>
      <p:pic>
        <p:nvPicPr>
          <p:cNvPr id="9220" name="Picture 4"/>
          <p:cNvPicPr>
            <a:picLocks noChangeAspect="1" noChangeArrowheads="1"/>
          </p:cNvPicPr>
          <p:nvPr/>
        </p:nvPicPr>
        <p:blipFill>
          <a:blip r:embed="rId4"/>
          <a:srcRect/>
          <a:stretch>
            <a:fillRect/>
          </a:stretch>
        </p:blipFill>
        <p:spPr bwMode="auto">
          <a:xfrm>
            <a:off x="6019800" y="1828800"/>
            <a:ext cx="2419350" cy="3686175"/>
          </a:xfrm>
          <a:prstGeom prst="rect">
            <a:avLst/>
          </a:prstGeom>
          <a:noFill/>
          <a:ln w="9525">
            <a:noFill/>
            <a:miter lim="800000"/>
            <a:headEnd/>
            <a:tailEnd/>
          </a:ln>
          <a:effectLst/>
        </p:spPr>
      </p:pic>
      <p:sp>
        <p:nvSpPr>
          <p:cNvPr id="6" name="Rectangle 5"/>
          <p:cNvSpPr/>
          <p:nvPr/>
        </p:nvSpPr>
        <p:spPr>
          <a:xfrm>
            <a:off x="7162800" y="5762946"/>
            <a:ext cx="15240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e Placeholder 2">
            <a:extLst>
              <a:ext uri="{FF2B5EF4-FFF2-40B4-BE49-F238E27FC236}">
                <a16:creationId xmlns:a16="http://schemas.microsoft.com/office/drawing/2014/main" id="{805F172E-7AC2-EDBF-DAED-A148931F76CE}"/>
              </a:ext>
            </a:extLst>
          </p:cNvPr>
          <p:cNvSpPr>
            <a:spLocks noGrp="1"/>
          </p:cNvSpPr>
          <p:nvPr>
            <p:ph type="dt" sz="half" idx="10"/>
          </p:nvPr>
        </p:nvSpPr>
        <p:spPr/>
        <p:txBody>
          <a:bodyPr/>
          <a:lstStyle/>
          <a:p>
            <a:r>
              <a:rPr lang="en-US"/>
              <a:t>1403/04/12</a:t>
            </a:r>
          </a:p>
        </p:txBody>
      </p:sp>
    </p:spTree>
    <p:extLst>
      <p:ext uri="{BB962C8B-B14F-4D97-AF65-F5344CB8AC3E}">
        <p14:creationId xmlns:p14="http://schemas.microsoft.com/office/powerpoint/2010/main" val="3139131940"/>
      </p:ext>
    </p:extLst>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0"/>
                                          </p:stCondLst>
                                        </p:cTn>
                                        <p:tgtEl>
                                          <p:spTgt spid="9218"/>
                                        </p:tgtEl>
                                        <p:attrNameLst>
                                          <p:attrName>style.visibility</p:attrName>
                                        </p:attrNameLst>
                                      </p:cBhvr>
                                      <p:to>
                                        <p:strVal val="visible"/>
                                      </p:to>
                                    </p:set>
                                  </p:childTnLst>
                                </p:cTn>
                              </p:par>
                            </p:childTnLst>
                          </p:cTn>
                        </p:par>
                        <p:par>
                          <p:cTn id="7" fill="hold">
                            <p:stCondLst>
                              <p:cond delay="1000"/>
                            </p:stCondLst>
                            <p:childTnLst>
                              <p:par>
                                <p:cTn id="8" presetID="1" presetClass="entr" presetSubtype="0" fill="hold" nodeType="afterEffect">
                                  <p:stCondLst>
                                    <p:cond delay="2000"/>
                                  </p:stCondLst>
                                  <p:childTnLst>
                                    <p:set>
                                      <p:cBhvr>
                                        <p:cTn id="9" dur="1" fill="hold">
                                          <p:stCondLst>
                                            <p:cond delay="0"/>
                                          </p:stCondLst>
                                        </p:cTn>
                                        <p:tgtEl>
                                          <p:spTgt spid="9219"/>
                                        </p:tgtEl>
                                        <p:attrNameLst>
                                          <p:attrName>style.visibility</p:attrName>
                                        </p:attrNameLst>
                                      </p:cBhvr>
                                      <p:to>
                                        <p:strVal val="visible"/>
                                      </p:to>
                                    </p:set>
                                  </p:childTnLst>
                                </p:cTn>
                              </p:par>
                            </p:childTnLst>
                          </p:cTn>
                        </p:par>
                        <p:par>
                          <p:cTn id="10" fill="hold">
                            <p:stCondLst>
                              <p:cond delay="3000"/>
                            </p:stCondLst>
                            <p:childTnLst>
                              <p:par>
                                <p:cTn id="11" presetID="1" presetClass="entr" presetSubtype="0" fill="hold" nodeType="afterEffect">
                                  <p:stCondLst>
                                    <p:cond delay="2000"/>
                                  </p:stCondLst>
                                  <p:childTnLst>
                                    <p:set>
                                      <p:cBhvr>
                                        <p:cTn id="12" dur="1" fill="hold">
                                          <p:stCondLst>
                                            <p:cond delay="0"/>
                                          </p:stCondLst>
                                        </p:cTn>
                                        <p:tgtEl>
                                          <p:spTgt spid="92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سوالاتی برای شما</a:t>
            </a:r>
            <a:endParaRPr lang="en-US" dirty="0"/>
          </a:p>
        </p:txBody>
      </p:sp>
      <p:sp>
        <p:nvSpPr>
          <p:cNvPr id="3" name="Content Placeholder 2"/>
          <p:cNvSpPr>
            <a:spLocks noGrp="1"/>
          </p:cNvSpPr>
          <p:nvPr>
            <p:ph idx="1"/>
          </p:nvPr>
        </p:nvSpPr>
        <p:spPr>
          <a:xfrm>
            <a:off x="0" y="1571612"/>
            <a:ext cx="9144000" cy="4929222"/>
          </a:xfrm>
        </p:spPr>
        <p:txBody>
          <a:bodyPr/>
          <a:lstStyle/>
          <a:p>
            <a:pPr algn="ctr">
              <a:buNone/>
            </a:pPr>
            <a:r>
              <a:rPr lang="fa-IR" dirty="0"/>
              <a:t>لطفاً برای موضوع زیر انواع اهداف ، سوالات وفرضیات  بیان شده در این درس را بنویسید</a:t>
            </a:r>
          </a:p>
          <a:p>
            <a:endParaRPr lang="fa-IR" dirty="0"/>
          </a:p>
          <a:p>
            <a:pPr algn="ctr">
              <a:buNone/>
            </a:pPr>
            <a:r>
              <a:rPr lang="fa-IR" sz="3600" b="1" dirty="0">
                <a:solidFill>
                  <a:srgbClr val="FF0000"/>
                </a:solidFill>
                <a:effectLst>
                  <a:outerShdw blurRad="38100" dist="38100" dir="2700000" algn="tl">
                    <a:srgbClr val="000000">
                      <a:alpha val="43137"/>
                    </a:srgbClr>
                  </a:outerShdw>
                </a:effectLst>
              </a:rPr>
              <a:t>بررسی رابطه بین مصرف غذاهای آماده با خطر ابتلا به سکته قلبی</a:t>
            </a:r>
          </a:p>
          <a:p>
            <a:pPr algn="ctr">
              <a:buNone/>
            </a:pPr>
            <a:endParaRPr lang="fa-IR" sz="3600" b="1" dirty="0">
              <a:solidFill>
                <a:srgbClr val="FF0000"/>
              </a:solidFill>
              <a:effectLst>
                <a:outerShdw blurRad="38100" dist="38100" dir="2700000" algn="tl">
                  <a:srgbClr val="000000">
                    <a:alpha val="43137"/>
                  </a:srgbClr>
                </a:outerShdw>
              </a:effectLst>
            </a:endParaRPr>
          </a:p>
          <a:p>
            <a:pPr algn="ctr">
              <a:buNone/>
            </a:pPr>
            <a:r>
              <a:rPr lang="fa-IR" sz="2800" dirty="0">
                <a:solidFill>
                  <a:srgbClr val="00B0F0"/>
                </a:solidFill>
                <a:cs typeface="B Badr" pitchFamily="2" charset="-78"/>
              </a:rPr>
              <a:t>برگرفته از اسلایدهای دکتر حقدوست </a:t>
            </a:r>
          </a:p>
          <a:p>
            <a:pPr algn="ctr">
              <a:buNone/>
            </a:pPr>
            <a:endParaRPr lang="fa-IR" sz="3600" b="1" dirty="0">
              <a:solidFill>
                <a:srgbClr val="FF0000"/>
              </a:solidFill>
              <a:effectLst>
                <a:outerShdw blurRad="38100" dist="38100" dir="2700000" algn="tl">
                  <a:srgbClr val="000000">
                    <a:alpha val="43137"/>
                  </a:srgbClr>
                </a:outerShdw>
              </a:effectLst>
            </a:endParaRPr>
          </a:p>
          <a:p>
            <a:pPr marL="0" indent="0">
              <a:buNone/>
            </a:pPr>
            <a:endParaRPr lang="fa-IR" dirty="0"/>
          </a:p>
        </p:txBody>
      </p:sp>
      <p:sp>
        <p:nvSpPr>
          <p:cNvPr id="7" name="Rectangle 6"/>
          <p:cNvSpPr/>
          <p:nvPr/>
        </p:nvSpPr>
        <p:spPr>
          <a:xfrm>
            <a:off x="7162800" y="5762946"/>
            <a:ext cx="15240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a:extLst>
              <a:ext uri="{FF2B5EF4-FFF2-40B4-BE49-F238E27FC236}">
                <a16:creationId xmlns:a16="http://schemas.microsoft.com/office/drawing/2014/main" id="{F9AAB46A-3B6A-D5DA-5965-638442F5BFBA}"/>
              </a:ext>
            </a:extLst>
          </p:cNvPr>
          <p:cNvSpPr>
            <a:spLocks noGrp="1"/>
          </p:cNvSpPr>
          <p:nvPr>
            <p:ph type="dt" sz="half" idx="10"/>
          </p:nvPr>
        </p:nvSpPr>
        <p:spPr/>
        <p:txBody>
          <a:bodyPr/>
          <a:lstStyle/>
          <a:p>
            <a:r>
              <a:rPr lang="en-US"/>
              <a:t>1403/04/12</a:t>
            </a:r>
          </a:p>
        </p:txBody>
      </p:sp>
    </p:spTree>
    <p:extLst>
      <p:ext uri="{BB962C8B-B14F-4D97-AF65-F5344CB8AC3E}">
        <p14:creationId xmlns:p14="http://schemas.microsoft.com/office/powerpoint/2010/main" val="209493995"/>
      </p:ext>
    </p:extLst>
  </p:cSld>
  <p:clrMapOvr>
    <a:masterClrMapping/>
  </p:clrMapOvr>
  <p:transition advTm="49920"/>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جواب تمرین قبلی</a:t>
            </a:r>
            <a:r>
              <a:rPr lang="en-US" dirty="0"/>
              <a:t> </a:t>
            </a:r>
            <a:r>
              <a:rPr lang="fa-IR" dirty="0"/>
              <a:t> در خصوص اهداف</a:t>
            </a:r>
            <a:endParaRPr lang="en-US" dirty="0"/>
          </a:p>
        </p:txBody>
      </p:sp>
      <p:sp>
        <p:nvSpPr>
          <p:cNvPr id="3" name="Content Placeholder 2"/>
          <p:cNvSpPr>
            <a:spLocks noGrp="1"/>
          </p:cNvSpPr>
          <p:nvPr>
            <p:ph idx="1"/>
          </p:nvPr>
        </p:nvSpPr>
        <p:spPr>
          <a:xfrm>
            <a:off x="357126" y="1571612"/>
            <a:ext cx="8786874" cy="4625975"/>
          </a:xfrm>
        </p:spPr>
        <p:txBody>
          <a:bodyPr>
            <a:normAutofit fontScale="92500" lnSpcReduction="20000"/>
          </a:bodyPr>
          <a:lstStyle/>
          <a:p>
            <a:pPr algn="ctr" rtl="1">
              <a:buNone/>
            </a:pPr>
            <a:r>
              <a:rPr lang="fa-IR" sz="1800" b="1" dirty="0">
                <a:solidFill>
                  <a:srgbClr val="FF0000"/>
                </a:solidFill>
                <a:effectLst>
                  <a:outerShdw blurRad="38100" dist="38100" dir="2700000" algn="tl">
                    <a:srgbClr val="000000">
                      <a:alpha val="43137"/>
                    </a:srgbClr>
                  </a:outerShdw>
                </a:effectLst>
              </a:rPr>
              <a:t>عنوان: بررسی رابطه بین مصرف غذاهای آماده با خطر ابتلا به سکته قلبی</a:t>
            </a:r>
          </a:p>
          <a:p>
            <a:pPr algn="r" rtl="1"/>
            <a:r>
              <a:rPr lang="fa-IR" sz="2400" dirty="0">
                <a:solidFill>
                  <a:srgbClr val="FF0000"/>
                </a:solidFill>
              </a:rPr>
              <a:t>هدف کلی</a:t>
            </a:r>
            <a:r>
              <a:rPr lang="fa-IR" sz="2400" dirty="0"/>
              <a:t>: تعیین رابطه بین مصرف غذاهای آماده با خطر بروز سکته قلبی در شهر کرمان در سال 1395</a:t>
            </a:r>
          </a:p>
          <a:p>
            <a:pPr algn="r" rtl="1"/>
            <a:r>
              <a:rPr lang="fa-IR" sz="2400" dirty="0">
                <a:solidFill>
                  <a:srgbClr val="FF0000"/>
                </a:solidFill>
              </a:rPr>
              <a:t>اهداف جزیی</a:t>
            </a:r>
          </a:p>
          <a:p>
            <a:pPr lvl="1" algn="r" rtl="1"/>
            <a:r>
              <a:rPr lang="fa-IR" sz="2000" dirty="0"/>
              <a:t>تعیین میزان مصرف غذاهای آماده در افرادی که سکته قلبی نموده اند</a:t>
            </a:r>
          </a:p>
          <a:p>
            <a:pPr lvl="1" algn="r" rtl="1"/>
            <a:r>
              <a:rPr lang="fa-IR" sz="2000" dirty="0"/>
              <a:t>تعیین میزان مصرف غذاهای آماده در افرادی که سکته قلبی ننموده اند</a:t>
            </a:r>
          </a:p>
          <a:p>
            <a:pPr lvl="1" algn="r" rtl="1"/>
            <a:r>
              <a:rPr lang="fa-IR" sz="2000" dirty="0"/>
              <a:t>مقایسه میزان مصرف غذاهای آماده در دو گروه فوق</a:t>
            </a:r>
          </a:p>
          <a:p>
            <a:pPr algn="r" rtl="1"/>
            <a:r>
              <a:rPr lang="fa-IR" sz="2400" dirty="0">
                <a:solidFill>
                  <a:srgbClr val="FF0000"/>
                </a:solidFill>
              </a:rPr>
              <a:t>هدف کاربردی</a:t>
            </a:r>
            <a:r>
              <a:rPr lang="fa-IR" sz="2400" dirty="0"/>
              <a:t>: با دانستن میزان ارتباط شاید بتوان توصیه های پیشگیرانه بهتری برای کاهش خطر بروز سکته قلبی ارایه داد</a:t>
            </a:r>
          </a:p>
          <a:p>
            <a:pPr algn="r" rtl="1"/>
            <a:r>
              <a:rPr lang="fa-IR" sz="2400" dirty="0">
                <a:solidFill>
                  <a:srgbClr val="FF0000"/>
                </a:solidFill>
              </a:rPr>
              <a:t>اهداف فرعی</a:t>
            </a:r>
          </a:p>
          <a:p>
            <a:pPr lvl="1" algn="r" rtl="1"/>
            <a:r>
              <a:rPr lang="fa-IR" sz="2000" dirty="0"/>
              <a:t>تعیین میزان ارتباط فوق الذکر بر اساس زیر گروههای مختلف سنی و جنسی</a:t>
            </a:r>
          </a:p>
          <a:p>
            <a:pPr lvl="1" algn="r" rtl="1"/>
            <a:r>
              <a:rPr lang="fa-IR" sz="2000" dirty="0"/>
              <a:t>تعیین میزان ارتباط فوق الذکر بر حسب میزان و نوع غذاهای آماده مورد مصرف</a:t>
            </a:r>
          </a:p>
          <a:p>
            <a:pPr lvl="1" algn="r" rtl="1"/>
            <a:r>
              <a:rPr lang="fa-IR" sz="2000" dirty="0"/>
              <a:t>تعیین میزان ارتباط فوق الذکر بر حسب سایر متغیرهای تاثیرگذار مانند میزان فعالیت بدنی و مصرف سیگار</a:t>
            </a:r>
          </a:p>
          <a:p>
            <a:pPr algn="ctr" rtl="1"/>
            <a:r>
              <a:rPr lang="fa-IR" sz="1800" dirty="0">
                <a:solidFill>
                  <a:srgbClr val="00B0F0"/>
                </a:solidFill>
                <a:cs typeface="B Badr" pitchFamily="2" charset="-78"/>
              </a:rPr>
              <a:t>برگرفته از اسلایدهای دکتر حقدوست </a:t>
            </a:r>
          </a:p>
          <a:p>
            <a:pPr algn="r" rtl="1"/>
            <a:endParaRPr lang="fa-IR" sz="2400" dirty="0"/>
          </a:p>
        </p:txBody>
      </p:sp>
      <p:sp>
        <p:nvSpPr>
          <p:cNvPr id="7" name="Rectangle 6"/>
          <p:cNvSpPr/>
          <p:nvPr/>
        </p:nvSpPr>
        <p:spPr>
          <a:xfrm>
            <a:off x="6477001" y="6151788"/>
            <a:ext cx="2221606" cy="6111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a:extLst>
              <a:ext uri="{FF2B5EF4-FFF2-40B4-BE49-F238E27FC236}">
                <a16:creationId xmlns:a16="http://schemas.microsoft.com/office/drawing/2014/main" id="{8F0F4F7E-D2FA-12A2-6F84-92727BD5E576}"/>
              </a:ext>
            </a:extLst>
          </p:cNvPr>
          <p:cNvSpPr>
            <a:spLocks noGrp="1"/>
          </p:cNvSpPr>
          <p:nvPr>
            <p:ph type="dt" sz="half" idx="10"/>
          </p:nvPr>
        </p:nvSpPr>
        <p:spPr/>
        <p:txBody>
          <a:bodyPr/>
          <a:lstStyle/>
          <a:p>
            <a:r>
              <a:rPr lang="en-US"/>
              <a:t>1403/04/12</a:t>
            </a:r>
          </a:p>
        </p:txBody>
      </p:sp>
    </p:spTree>
    <p:extLst>
      <p:ext uri="{BB962C8B-B14F-4D97-AF65-F5344CB8AC3E}">
        <p14:creationId xmlns:p14="http://schemas.microsoft.com/office/powerpoint/2010/main" val="3774950775"/>
      </p:ext>
    </p:extLst>
  </p:cSld>
  <p:clrMapOvr>
    <a:masterClrMapping/>
  </p:clrMapOvr>
  <p:transition advTm="22431"/>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در خصوص سوالات و فرضیات تمرین قبلی</a:t>
            </a:r>
            <a:endParaRPr lang="en-US" dirty="0"/>
          </a:p>
        </p:txBody>
      </p:sp>
      <p:sp>
        <p:nvSpPr>
          <p:cNvPr id="3" name="Content Placeholder 2"/>
          <p:cNvSpPr>
            <a:spLocks noGrp="1"/>
          </p:cNvSpPr>
          <p:nvPr>
            <p:ph idx="1"/>
          </p:nvPr>
        </p:nvSpPr>
        <p:spPr>
          <a:xfrm>
            <a:off x="214282" y="1981200"/>
            <a:ext cx="8715436" cy="4519633"/>
          </a:xfrm>
        </p:spPr>
        <p:txBody>
          <a:bodyPr>
            <a:normAutofit/>
          </a:bodyPr>
          <a:lstStyle/>
          <a:p>
            <a:pPr lvl="1" algn="r">
              <a:buNone/>
            </a:pPr>
            <a:r>
              <a:rPr lang="fa-IR" sz="3800" dirty="0">
                <a:solidFill>
                  <a:srgbClr val="FF0000"/>
                </a:solidFill>
              </a:rPr>
              <a:t>سوالات </a:t>
            </a:r>
          </a:p>
          <a:p>
            <a:pPr lvl="1" algn="r">
              <a:buNone/>
            </a:pPr>
            <a:r>
              <a:rPr lang="fa-IR" dirty="0"/>
              <a:t>میزان مصرف غذاهای آماده در افرادی که سکته قلبی نموده اند چقدر است؟</a:t>
            </a:r>
          </a:p>
          <a:p>
            <a:pPr lvl="1" algn="r">
              <a:buNone/>
            </a:pPr>
            <a:r>
              <a:rPr lang="fa-IR" sz="2400"/>
              <a:t>میزان </a:t>
            </a:r>
            <a:r>
              <a:rPr lang="fa-IR" sz="2400" dirty="0"/>
              <a:t>مصرف غذاهای آماده در افرادی که سکته قلبی ننموده اند،چقدر است؟</a:t>
            </a:r>
          </a:p>
          <a:p>
            <a:pPr lvl="1" algn="r">
              <a:buNone/>
            </a:pPr>
            <a:r>
              <a:rPr lang="fa-IR" dirty="0">
                <a:solidFill>
                  <a:srgbClr val="FF0000"/>
                </a:solidFill>
              </a:rPr>
              <a:t>فرضیات:</a:t>
            </a:r>
          </a:p>
          <a:p>
            <a:pPr lvl="1" algn="r">
              <a:buNone/>
            </a:pPr>
            <a:r>
              <a:rPr lang="fa-IR" dirty="0"/>
              <a:t>میزان مصرف غذاهای آماده در دو گروه فوق تفاوتی ندارد</a:t>
            </a:r>
            <a:r>
              <a:rPr lang="fa-IR" dirty="0">
                <a:solidFill>
                  <a:srgbClr val="FF0000"/>
                </a:solidFill>
              </a:rPr>
              <a:t>.</a:t>
            </a:r>
          </a:p>
          <a:p>
            <a:pPr lvl="1" algn="ctr">
              <a:buNone/>
            </a:pPr>
            <a:endParaRPr lang="fa-IR" dirty="0">
              <a:solidFill>
                <a:srgbClr val="FF0000"/>
              </a:solidFill>
            </a:endParaRPr>
          </a:p>
          <a:p>
            <a:pPr lvl="1">
              <a:buNone/>
            </a:pPr>
            <a:endParaRPr lang="fa-IR" sz="3200" dirty="0"/>
          </a:p>
        </p:txBody>
      </p:sp>
      <p:sp>
        <p:nvSpPr>
          <p:cNvPr id="7" name="Rectangle 6"/>
          <p:cNvSpPr/>
          <p:nvPr/>
        </p:nvSpPr>
        <p:spPr>
          <a:xfrm>
            <a:off x="7086600" y="6043633"/>
            <a:ext cx="1600200" cy="6778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a:extLst>
              <a:ext uri="{FF2B5EF4-FFF2-40B4-BE49-F238E27FC236}">
                <a16:creationId xmlns:a16="http://schemas.microsoft.com/office/drawing/2014/main" id="{4A444265-7E27-E916-57D9-BFE436A34442}"/>
              </a:ext>
            </a:extLst>
          </p:cNvPr>
          <p:cNvSpPr>
            <a:spLocks noGrp="1"/>
          </p:cNvSpPr>
          <p:nvPr>
            <p:ph type="dt" sz="half" idx="10"/>
          </p:nvPr>
        </p:nvSpPr>
        <p:spPr/>
        <p:txBody>
          <a:bodyPr/>
          <a:lstStyle/>
          <a:p>
            <a:r>
              <a:rPr lang="en-US"/>
              <a:t>1403/04/12</a:t>
            </a:r>
          </a:p>
        </p:txBody>
      </p:sp>
    </p:spTree>
    <p:extLst>
      <p:ext uri="{BB962C8B-B14F-4D97-AF65-F5344CB8AC3E}">
        <p14:creationId xmlns:p14="http://schemas.microsoft.com/office/powerpoint/2010/main" val="3259932217"/>
      </p:ext>
    </p:extLst>
  </p:cSld>
  <p:clrMapOvr>
    <a:masterClrMapping/>
  </p:clrMapOvr>
  <p:transition advTm="51479"/>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0"/>
            <a:ext cx="8001000" cy="6477000"/>
          </a:xfrm>
        </p:spPr>
        <p:txBody>
          <a:bodyPr>
            <a:normAutofit/>
          </a:bodyPr>
          <a:lstStyle/>
          <a:p>
            <a:pPr marL="0" indent="0" algn="r" rtl="1">
              <a:buNone/>
            </a:pPr>
            <a:r>
              <a:rPr lang="fa-IR" sz="2000" dirty="0">
                <a:solidFill>
                  <a:srgbClr val="FF0000"/>
                </a:solidFill>
              </a:rPr>
              <a:t>عنوان:</a:t>
            </a:r>
            <a:r>
              <a:rPr lang="fa-IR" sz="2000" dirty="0"/>
              <a:t>بررسي ارتباط کمبود ويتامين </a:t>
            </a:r>
            <a:r>
              <a:rPr lang="en-US" sz="2000" dirty="0"/>
              <a:t>D</a:t>
            </a:r>
            <a:r>
              <a:rPr lang="fa-IR" sz="2000" dirty="0"/>
              <a:t> با سندرم متابوليک در زنان کارمند شهر كرمان</a:t>
            </a:r>
            <a:endParaRPr lang="en-US" sz="2000" dirty="0">
              <a:solidFill>
                <a:srgbClr val="FF0000"/>
              </a:solidFill>
            </a:endParaRPr>
          </a:p>
          <a:p>
            <a:pPr algn="r" rtl="1"/>
            <a:r>
              <a:rPr lang="ar-SA" sz="2000" dirty="0">
                <a:solidFill>
                  <a:srgbClr val="FF0000"/>
                </a:solidFill>
              </a:rPr>
              <a:t>هدف اصلي طرح :</a:t>
            </a:r>
            <a:r>
              <a:rPr lang="ar-SA" sz="2000" dirty="0"/>
              <a:t>تعيين ارتباط کمبود ويتامين </a:t>
            </a:r>
            <a:r>
              <a:rPr lang="en-US" sz="2000" dirty="0"/>
              <a:t>D   </a:t>
            </a:r>
            <a:r>
              <a:rPr lang="fa-IR" sz="2000" dirty="0"/>
              <a:t> با سندرم متابوليک</a:t>
            </a:r>
          </a:p>
          <a:p>
            <a:pPr algn="r" rtl="1"/>
            <a:r>
              <a:rPr lang="fa-IR" sz="2000" b="1" dirty="0">
                <a:solidFill>
                  <a:srgbClr val="FF0000"/>
                </a:solidFill>
              </a:rPr>
              <a:t>اهداف جزیی:</a:t>
            </a:r>
          </a:p>
          <a:p>
            <a:pPr lvl="0" algn="r" rtl="1"/>
            <a:r>
              <a:rPr lang="fa-IR" sz="2000" dirty="0"/>
              <a:t>تعيين فراواني کمبود ويتامين </a:t>
            </a:r>
            <a:r>
              <a:rPr lang="en-US" sz="2000" dirty="0"/>
              <a:t>D</a:t>
            </a:r>
            <a:r>
              <a:rPr lang="fa-IR" sz="2000" dirty="0"/>
              <a:t> در گروه مورد</a:t>
            </a:r>
          </a:p>
          <a:p>
            <a:pPr lvl="0" algn="r" rtl="1"/>
            <a:r>
              <a:rPr lang="fa-IR" sz="2000" dirty="0"/>
              <a:t>تعيين فراواني کمبود ويتامين </a:t>
            </a:r>
            <a:r>
              <a:rPr lang="en-US" sz="2000" dirty="0"/>
              <a:t>D</a:t>
            </a:r>
            <a:r>
              <a:rPr lang="fa-IR" sz="2000" dirty="0"/>
              <a:t> در گروه شاهد</a:t>
            </a:r>
          </a:p>
          <a:p>
            <a:pPr lvl="0" algn="r" rtl="1"/>
            <a:r>
              <a:rPr lang="fa-IR" sz="2000" dirty="0"/>
              <a:t>مقایسه فراواني کمبود ويتامين </a:t>
            </a:r>
            <a:r>
              <a:rPr lang="en-US" sz="2000" dirty="0"/>
              <a:t>D</a:t>
            </a:r>
            <a:r>
              <a:rPr lang="fa-IR" sz="2000" dirty="0"/>
              <a:t> در گروه مورد و شاهد</a:t>
            </a:r>
          </a:p>
          <a:p>
            <a:pPr lvl="0" algn="r" rtl="1"/>
            <a:r>
              <a:rPr lang="fa-IR" sz="2000" dirty="0">
                <a:solidFill>
                  <a:srgbClr val="FF0000"/>
                </a:solidFill>
              </a:rPr>
              <a:t>اهداف فرعی:</a:t>
            </a:r>
          </a:p>
          <a:p>
            <a:pPr lvl="0" algn="r" rtl="1"/>
            <a:r>
              <a:rPr lang="fa-IR" sz="2000" dirty="0"/>
              <a:t>تعيين ارتباط کمبود ويتامين </a:t>
            </a:r>
            <a:r>
              <a:rPr lang="en-US" sz="2000" dirty="0"/>
              <a:t>D </a:t>
            </a:r>
            <a:r>
              <a:rPr lang="fa-IR" sz="2000" dirty="0"/>
              <a:t>  با چاقي شكمي در زنان کارمند </a:t>
            </a:r>
            <a:endParaRPr lang="en-US" sz="2000" dirty="0"/>
          </a:p>
          <a:p>
            <a:pPr lvl="0" algn="r" rtl="1"/>
            <a:r>
              <a:rPr lang="fa-IR" sz="2000" dirty="0"/>
              <a:t>تعيين ارتباط کمبود ويتامين </a:t>
            </a:r>
            <a:r>
              <a:rPr lang="en-US" sz="2000" dirty="0"/>
              <a:t>D </a:t>
            </a:r>
            <a:r>
              <a:rPr lang="fa-IR" sz="2000" dirty="0"/>
              <a:t>  با </a:t>
            </a:r>
            <a:r>
              <a:rPr lang="en-US" sz="2000" dirty="0"/>
              <a:t>BMI</a:t>
            </a:r>
            <a:r>
              <a:rPr lang="fa-IR" sz="2000" dirty="0"/>
              <a:t> در زنان کارمند شهر كرمان </a:t>
            </a:r>
          </a:p>
          <a:p>
            <a:pPr lvl="0" algn="r" rtl="1"/>
            <a:r>
              <a:rPr lang="fa-IR" sz="2000" dirty="0">
                <a:solidFill>
                  <a:srgbClr val="FF0000"/>
                </a:solidFill>
              </a:rPr>
              <a:t>سوالات و فرضیات:</a:t>
            </a:r>
          </a:p>
          <a:p>
            <a:pPr algn="r" rtl="1"/>
            <a:r>
              <a:rPr lang="fa-IR" sz="2000" dirty="0"/>
              <a:t>فراواني کمبود ويتامين </a:t>
            </a:r>
            <a:r>
              <a:rPr lang="en-US" sz="2000" dirty="0"/>
              <a:t>D</a:t>
            </a:r>
            <a:r>
              <a:rPr lang="fa-IR" sz="2000" dirty="0"/>
              <a:t> در گروه مورد چه میزان می باشد؟</a:t>
            </a:r>
          </a:p>
          <a:p>
            <a:pPr algn="r" rtl="1"/>
            <a:r>
              <a:rPr lang="fa-IR" sz="2000" dirty="0"/>
              <a:t>فراواني کمبود ويتامين </a:t>
            </a:r>
            <a:r>
              <a:rPr lang="en-US" sz="2000" dirty="0"/>
              <a:t>D</a:t>
            </a:r>
            <a:r>
              <a:rPr lang="fa-IR" sz="2000" dirty="0"/>
              <a:t> در گروه شاهدچه میزان می باشد؟</a:t>
            </a:r>
          </a:p>
          <a:p>
            <a:pPr algn="r" rtl="1"/>
            <a:r>
              <a:rPr lang="fa-IR" sz="2000" dirty="0"/>
              <a:t>فراواني کمبود ويتامين </a:t>
            </a:r>
            <a:r>
              <a:rPr lang="en-US" sz="2000" dirty="0"/>
              <a:t>D</a:t>
            </a:r>
            <a:r>
              <a:rPr lang="fa-IR" sz="2000" dirty="0"/>
              <a:t> در گروه مورد و شاهد برابر است.</a:t>
            </a:r>
          </a:p>
          <a:p>
            <a:pPr lvl="0" algn="r" rtl="1"/>
            <a:r>
              <a:rPr lang="fa-IR" sz="2000" dirty="0"/>
              <a:t>بین کمبود ويتامين </a:t>
            </a:r>
            <a:r>
              <a:rPr lang="en-US" sz="2000" dirty="0"/>
              <a:t>D </a:t>
            </a:r>
            <a:r>
              <a:rPr lang="fa-IR" sz="2000" dirty="0"/>
              <a:t>  با چاقي شكمي در زنان کارمند ارتباطی وجود ندارد.</a:t>
            </a:r>
          </a:p>
          <a:p>
            <a:pPr lvl="0" algn="r" rtl="1"/>
            <a:r>
              <a:rPr lang="fa-IR" sz="2000" dirty="0"/>
              <a:t>بین کمبود ويتامين </a:t>
            </a:r>
            <a:r>
              <a:rPr lang="en-US" sz="2000" dirty="0"/>
              <a:t>D </a:t>
            </a:r>
            <a:r>
              <a:rPr lang="fa-IR" sz="2000" dirty="0"/>
              <a:t>  با </a:t>
            </a:r>
            <a:r>
              <a:rPr lang="en-US" sz="2000" dirty="0"/>
              <a:t>BMI </a:t>
            </a:r>
            <a:r>
              <a:rPr lang="fa-IR" sz="2000" dirty="0"/>
              <a:t>در زنان کارمند ارتباطی وجود ندارد.</a:t>
            </a:r>
          </a:p>
          <a:p>
            <a:pPr lvl="0" algn="r" rtl="1"/>
            <a:endParaRPr lang="en-US" sz="2000" dirty="0"/>
          </a:p>
          <a:p>
            <a:pPr algn="r" rtl="1"/>
            <a:endParaRPr lang="fa-IR" sz="2000" dirty="0"/>
          </a:p>
          <a:p>
            <a:pPr algn="r" rtl="1"/>
            <a:endParaRPr lang="fa-IR" sz="2400" dirty="0"/>
          </a:p>
          <a:p>
            <a:pPr algn="r" rtl="1"/>
            <a:endParaRPr lang="fa-IR" sz="2400" dirty="0"/>
          </a:p>
          <a:p>
            <a:pPr lvl="0" algn="r" rtl="1"/>
            <a:endParaRPr lang="en-US" sz="2400" dirty="0">
              <a:solidFill>
                <a:srgbClr val="FF0000"/>
              </a:solidFill>
            </a:endParaRPr>
          </a:p>
          <a:p>
            <a:pPr lvl="0" algn="r" rtl="1"/>
            <a:endParaRPr lang="fa-IR" dirty="0"/>
          </a:p>
          <a:p>
            <a:pPr lvl="0" algn="r" rtl="1"/>
            <a:endParaRPr lang="en-US" dirty="0"/>
          </a:p>
          <a:p>
            <a:pPr algn="r" rtl="1"/>
            <a:endParaRPr lang="en-US" b="1" dirty="0"/>
          </a:p>
          <a:p>
            <a:pPr algn="r" rtl="1"/>
            <a:endParaRPr lang="en-US" b="1" dirty="0"/>
          </a:p>
          <a:p>
            <a:pPr algn="r" rtl="1"/>
            <a:endParaRPr lang="en-US" dirty="0"/>
          </a:p>
        </p:txBody>
      </p:sp>
      <p:sp>
        <p:nvSpPr>
          <p:cNvPr id="4" name="Rectangle 3"/>
          <p:cNvSpPr/>
          <p:nvPr/>
        </p:nvSpPr>
        <p:spPr>
          <a:xfrm>
            <a:off x="7086600" y="5943600"/>
            <a:ext cx="17526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Date Placeholder 1">
            <a:extLst>
              <a:ext uri="{FF2B5EF4-FFF2-40B4-BE49-F238E27FC236}">
                <a16:creationId xmlns:a16="http://schemas.microsoft.com/office/drawing/2014/main" id="{5EB7D02D-4935-BCC4-E4E1-4FA8F01A078C}"/>
              </a:ext>
            </a:extLst>
          </p:cNvPr>
          <p:cNvSpPr>
            <a:spLocks noGrp="1"/>
          </p:cNvSpPr>
          <p:nvPr>
            <p:ph type="dt" sz="half" idx="10"/>
          </p:nvPr>
        </p:nvSpPr>
        <p:spPr/>
        <p:txBody>
          <a:bodyPr/>
          <a:lstStyle/>
          <a:p>
            <a:r>
              <a:rPr lang="en-US"/>
              <a:t>1403/04/12</a:t>
            </a:r>
          </a:p>
        </p:txBody>
      </p:sp>
    </p:spTree>
    <p:extLst>
      <p:ext uri="{BB962C8B-B14F-4D97-AF65-F5344CB8AC3E}">
        <p14:creationId xmlns:p14="http://schemas.microsoft.com/office/powerpoint/2010/main" val="1164790569"/>
      </p:ext>
    </p:extLst>
  </p:cSld>
  <p:clrMapOvr>
    <a:masterClrMapping/>
  </p:clrMapOvr>
  <p:transition>
    <p:wheel spokes="8"/>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1472" y="214289"/>
            <a:ext cx="7772400" cy="1000133"/>
          </a:xfrm>
        </p:spPr>
        <p:txBody>
          <a:bodyPr>
            <a:normAutofit/>
          </a:bodyPr>
          <a:lstStyle/>
          <a:p>
            <a:pPr rtl="1" fontAlgn="base">
              <a:spcBef>
                <a:spcPct val="20000"/>
              </a:spcBef>
              <a:spcAft>
                <a:spcPct val="0"/>
              </a:spcAft>
              <a:buClr>
                <a:schemeClr val="accent1"/>
              </a:buClr>
              <a:buSzPct val="80000"/>
            </a:pPr>
            <a:r>
              <a:rPr lang="fa-IR" sz="4000" dirty="0">
                <a:solidFill>
                  <a:srgbClr val="FF0000"/>
                </a:solidFill>
              </a:rPr>
              <a:t>چرا باید اهداف را مشخص نمود </a:t>
            </a:r>
          </a:p>
        </p:txBody>
      </p:sp>
      <p:sp>
        <p:nvSpPr>
          <p:cNvPr id="3" name="Subtitle 2"/>
          <p:cNvSpPr>
            <a:spLocks noGrp="1"/>
          </p:cNvSpPr>
          <p:nvPr>
            <p:ph type="subTitle" idx="1"/>
          </p:nvPr>
        </p:nvSpPr>
        <p:spPr>
          <a:xfrm>
            <a:off x="533400" y="1981200"/>
            <a:ext cx="8382000" cy="4648200"/>
          </a:xfrm>
          <a:solidFill>
            <a:schemeClr val="bg1"/>
          </a:solidFill>
        </p:spPr>
        <p:txBody>
          <a:bodyPr>
            <a:normAutofit/>
          </a:bodyPr>
          <a:lstStyle/>
          <a:p>
            <a:pPr algn="r" rtl="1" fontAlgn="base">
              <a:spcAft>
                <a:spcPct val="0"/>
              </a:spcAft>
              <a:buClr>
                <a:schemeClr val="accent1"/>
              </a:buClr>
              <a:buSzPct val="80000"/>
              <a:buFont typeface="Wingdings" pitchFamily="2" charset="2"/>
              <a:buChar char="n"/>
            </a:pPr>
            <a:r>
              <a:rPr lang="fa-IR" dirty="0">
                <a:solidFill>
                  <a:schemeClr val="tx1"/>
                </a:solidFill>
                <a:cs typeface="+mj-cs"/>
              </a:rPr>
              <a:t> </a:t>
            </a:r>
            <a:r>
              <a:rPr lang="fa-IR" sz="2800" dirty="0">
                <a:solidFill>
                  <a:schemeClr val="tx1"/>
                </a:solidFill>
                <a:latin typeface="+mj-lt"/>
                <a:ea typeface="+mj-ea"/>
                <a:cs typeface="+mj-cs"/>
              </a:rPr>
              <a:t>مراحل بعدی تحقیق با توجه به اهداف تعیین می شوند.          </a:t>
            </a:r>
          </a:p>
          <a:p>
            <a:pPr algn="r" rtl="1" fontAlgn="base">
              <a:spcAft>
                <a:spcPct val="0"/>
              </a:spcAft>
              <a:buClr>
                <a:schemeClr val="accent1"/>
              </a:buClr>
              <a:buSzPct val="80000"/>
              <a:buFont typeface="Wingdings" pitchFamily="2" charset="2"/>
              <a:buChar char="n"/>
            </a:pPr>
            <a:r>
              <a:rPr lang="fa-IR" sz="2800" dirty="0">
                <a:solidFill>
                  <a:schemeClr val="tx1"/>
                </a:solidFill>
                <a:latin typeface="+mj-lt"/>
                <a:ea typeface="+mj-ea"/>
                <a:cs typeface="+mj-cs"/>
              </a:rPr>
              <a:t> ( سوالات، و فرضیات تحقیق، متغیرها، جمعیت مورد بررسی و روش اجرا، نوع داده ها ..)</a:t>
            </a:r>
          </a:p>
          <a:p>
            <a:pPr algn="r" rtl="1" fontAlgn="base">
              <a:spcAft>
                <a:spcPct val="0"/>
              </a:spcAft>
              <a:buClr>
                <a:schemeClr val="accent1"/>
              </a:buClr>
              <a:buSzPct val="80000"/>
              <a:buFont typeface="Wingdings" pitchFamily="2" charset="2"/>
              <a:buChar char="n"/>
            </a:pPr>
            <a:r>
              <a:rPr lang="fa-IR" sz="2800" dirty="0">
                <a:solidFill>
                  <a:schemeClr val="tx1"/>
                </a:solidFill>
                <a:latin typeface="+mj-lt"/>
                <a:ea typeface="+mj-ea"/>
                <a:cs typeface="+mj-cs"/>
              </a:rPr>
              <a:t>باعث اختصاصی نمودن آنچه که محقق در پی آن است و در حقیقت موجب تمرکز در مطالعه می شود ( پرهیز از کار کم یا اضافه)</a:t>
            </a:r>
          </a:p>
          <a:p>
            <a:pPr algn="r" rtl="1" fontAlgn="base">
              <a:spcAft>
                <a:spcPct val="0"/>
              </a:spcAft>
              <a:buClr>
                <a:schemeClr val="accent1"/>
              </a:buClr>
              <a:buSzPct val="80000"/>
              <a:buFont typeface="Wingdings" pitchFamily="2" charset="2"/>
              <a:buChar char="n"/>
            </a:pPr>
            <a:r>
              <a:rPr lang="fa-IR" sz="2800" dirty="0">
                <a:solidFill>
                  <a:schemeClr val="tx1"/>
                </a:solidFill>
                <a:latin typeface="+mj-lt"/>
                <a:ea typeface="+mj-ea"/>
                <a:cs typeface="+mj-cs"/>
              </a:rPr>
              <a:t> ارزشیابی تحقیق بر اساس آنها صورت می گیرد(به کجا می خواهیم برسیم</a:t>
            </a:r>
            <a:r>
              <a:rPr lang="en-US" sz="2800" dirty="0">
                <a:solidFill>
                  <a:schemeClr val="tx1"/>
                </a:solidFill>
                <a:latin typeface="+mj-lt"/>
                <a:ea typeface="+mj-ea"/>
                <a:cs typeface="B Zar"/>
              </a:rPr>
              <a:t>.</a:t>
            </a:r>
            <a:endParaRPr lang="fa-IR" sz="2800" dirty="0">
              <a:solidFill>
                <a:schemeClr val="tx1"/>
              </a:solidFill>
              <a:latin typeface="+mj-lt"/>
              <a:ea typeface="+mj-ea"/>
              <a:cs typeface="B Zar"/>
            </a:endParaRPr>
          </a:p>
        </p:txBody>
      </p:sp>
      <p:sp>
        <p:nvSpPr>
          <p:cNvPr id="4" name="Date Placeholder 3">
            <a:extLst>
              <a:ext uri="{FF2B5EF4-FFF2-40B4-BE49-F238E27FC236}">
                <a16:creationId xmlns:a16="http://schemas.microsoft.com/office/drawing/2014/main" id="{BDB87F50-9755-5E2A-F3D7-19509C7FD699}"/>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a:xfrm>
            <a:off x="2133600" y="228600"/>
            <a:ext cx="5486400" cy="1143000"/>
          </a:xfrm>
        </p:spPr>
        <p:txBody>
          <a:bodyPr>
            <a:normAutofit/>
          </a:bodyPr>
          <a:lstStyle/>
          <a:p>
            <a:pPr eaLnBrk="1" hangingPunct="1"/>
            <a:r>
              <a:rPr lang="fa-IR" sz="5400" dirty="0">
                <a:solidFill>
                  <a:srgbClr val="FF0000"/>
                </a:solidFill>
              </a:rPr>
              <a:t>انواع هدف</a:t>
            </a:r>
            <a:r>
              <a:rPr lang="ar-SA" sz="5400" dirty="0">
                <a:solidFill>
                  <a:srgbClr val="FF0000"/>
                </a:solidFill>
              </a:rPr>
              <a:t>:</a:t>
            </a:r>
            <a:endParaRPr lang="en-US" sz="5400" dirty="0">
              <a:solidFill>
                <a:srgbClr val="FF0000"/>
              </a:solidFill>
            </a:endParaRPr>
          </a:p>
        </p:txBody>
      </p:sp>
      <p:sp>
        <p:nvSpPr>
          <p:cNvPr id="8195" name="Rectangle 3"/>
          <p:cNvSpPr>
            <a:spLocks noGrp="1" noChangeArrowheads="1"/>
          </p:cNvSpPr>
          <p:nvPr>
            <p:ph type="body" idx="1"/>
          </p:nvPr>
        </p:nvSpPr>
        <p:spPr>
          <a:xfrm>
            <a:off x="990600" y="2057400"/>
            <a:ext cx="7924800" cy="4525963"/>
          </a:xfrm>
          <a:solidFill>
            <a:schemeClr val="bg1"/>
          </a:solidFill>
        </p:spPr>
        <p:txBody>
          <a:bodyPr>
            <a:normAutofit/>
          </a:bodyPr>
          <a:lstStyle/>
          <a:p>
            <a:pPr algn="r" rtl="1" eaLnBrk="1" hangingPunct="1"/>
            <a:r>
              <a:rPr lang="ar-SA" sz="4800" dirty="0"/>
              <a:t> </a:t>
            </a:r>
            <a:r>
              <a:rPr lang="fa-IR" sz="4800" dirty="0"/>
              <a:t>هدف کلی</a:t>
            </a:r>
          </a:p>
          <a:p>
            <a:pPr algn="r" rtl="1" eaLnBrk="1" hangingPunct="1"/>
            <a:r>
              <a:rPr lang="fa-IR" sz="4800" dirty="0"/>
              <a:t>اهداف جزیی (اختصاصی، ویژه)</a:t>
            </a:r>
          </a:p>
          <a:p>
            <a:pPr algn="r" rtl="1" eaLnBrk="1" hangingPunct="1"/>
            <a:r>
              <a:rPr lang="fa-IR" sz="4800" dirty="0"/>
              <a:t>هدف کاربردی</a:t>
            </a:r>
            <a:endParaRPr lang="en-US" sz="4800" dirty="0"/>
          </a:p>
        </p:txBody>
      </p:sp>
      <p:sp>
        <p:nvSpPr>
          <p:cNvPr id="2" name="Date Placeholder 1">
            <a:extLst>
              <a:ext uri="{FF2B5EF4-FFF2-40B4-BE49-F238E27FC236}">
                <a16:creationId xmlns:a16="http://schemas.microsoft.com/office/drawing/2014/main" id="{F3EB097D-A60A-10AC-97D8-4680FD6262DF}"/>
              </a:ext>
            </a:extLst>
          </p:cNvPr>
          <p:cNvSpPr>
            <a:spLocks noGrp="1"/>
          </p:cNvSpPr>
          <p:nvPr>
            <p:ph type="dt" sz="half" idx="10"/>
          </p:nvPr>
        </p:nvSpPr>
        <p:spPr/>
        <p:txBody>
          <a:bodyPr/>
          <a:lstStyle/>
          <a:p>
            <a:r>
              <a:rPr lang="en-US"/>
              <a:t>1403/04/12</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 calcmode="lin" valueType="num">
                                      <p:cBhvr additive="base">
                                        <p:cTn id="7" dur="500" fill="hold"/>
                                        <p:tgtEl>
                                          <p:spTgt spid="819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819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195">
                                            <p:txEl>
                                              <p:pRg st="1" end="1"/>
                                            </p:txEl>
                                          </p:spTgt>
                                        </p:tgtEl>
                                        <p:attrNameLst>
                                          <p:attrName>style.visibility</p:attrName>
                                        </p:attrNameLst>
                                      </p:cBhvr>
                                      <p:to>
                                        <p:strVal val="visible"/>
                                      </p:to>
                                    </p:set>
                                    <p:anim calcmode="lin" valueType="num">
                                      <p:cBhvr additive="base">
                                        <p:cTn id="13" dur="500" fill="hold"/>
                                        <p:tgtEl>
                                          <p:spTgt spid="8195">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819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195">
                                            <p:txEl>
                                              <p:pRg st="2" end="2"/>
                                            </p:txEl>
                                          </p:spTgt>
                                        </p:tgtEl>
                                        <p:attrNameLst>
                                          <p:attrName>style.visibility</p:attrName>
                                        </p:attrNameLst>
                                      </p:cBhvr>
                                      <p:to>
                                        <p:strVal val="visible"/>
                                      </p:to>
                                    </p:set>
                                    <p:anim calcmode="lin" valueType="num">
                                      <p:cBhvr additive="base">
                                        <p:cTn id="19" dur="500" fill="hold"/>
                                        <p:tgtEl>
                                          <p:spTgt spid="8195">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819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bldLvl="5"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F242F-E8F0-CDF3-C439-C920C5701AF1}"/>
              </a:ext>
            </a:extLst>
          </p:cNvPr>
          <p:cNvSpPr>
            <a:spLocks noGrp="1"/>
          </p:cNvSpPr>
          <p:nvPr>
            <p:ph type="title"/>
          </p:nvPr>
        </p:nvSpPr>
        <p:spPr/>
        <p:txBody>
          <a:bodyPr/>
          <a:lstStyle/>
          <a:p>
            <a:r>
              <a:rPr lang="fa-IR" dirty="0">
                <a:solidFill>
                  <a:srgbClr val="FF0000"/>
                </a:solidFill>
                <a:cs typeface="B Titr" panose="00000700000000000000" pitchFamily="2" charset="-78"/>
              </a:rPr>
              <a:t>اهداف</a:t>
            </a:r>
            <a:endParaRPr lang="en-US" dirty="0">
              <a:solidFill>
                <a:srgbClr val="FF0000"/>
              </a:solidFill>
              <a:cs typeface="B Titr" panose="00000700000000000000" pitchFamily="2" charset="-78"/>
            </a:endParaRPr>
          </a:p>
        </p:txBody>
      </p:sp>
      <p:sp>
        <p:nvSpPr>
          <p:cNvPr id="3" name="Content Placeholder 2">
            <a:extLst>
              <a:ext uri="{FF2B5EF4-FFF2-40B4-BE49-F238E27FC236}">
                <a16:creationId xmlns:a16="http://schemas.microsoft.com/office/drawing/2014/main" id="{0C4AF884-FE0F-D88E-7E3D-1BF906AA4D03}"/>
              </a:ext>
            </a:extLst>
          </p:cNvPr>
          <p:cNvSpPr>
            <a:spLocks noGrp="1"/>
          </p:cNvSpPr>
          <p:nvPr>
            <p:ph idx="1"/>
          </p:nvPr>
        </p:nvSpPr>
        <p:spPr/>
        <p:txBody>
          <a:bodyPr/>
          <a:lstStyle/>
          <a:p>
            <a:pPr algn="r" rtl="1"/>
            <a:r>
              <a:rPr lang="fa-IR" dirty="0">
                <a:solidFill>
                  <a:srgbClr val="FF0000"/>
                </a:solidFill>
                <a:effectLst>
                  <a:outerShdw blurRad="38100" dist="38100" dir="2700000" algn="tl">
                    <a:srgbClr val="000000">
                      <a:alpha val="43137"/>
                    </a:srgbClr>
                  </a:outerShdw>
                </a:effectLst>
              </a:rPr>
              <a:t>هدف کلی</a:t>
            </a:r>
            <a:r>
              <a:rPr lang="fa-IR" dirty="0"/>
              <a:t>: نقطه نهایی و غایت مطالعه چه خواهدبود؟</a:t>
            </a:r>
          </a:p>
          <a:p>
            <a:pPr algn="r" rtl="1"/>
            <a:r>
              <a:rPr lang="fa-IR" dirty="0">
                <a:solidFill>
                  <a:srgbClr val="FF0000"/>
                </a:solidFill>
                <a:effectLst>
                  <a:outerShdw blurRad="38100" dist="38100" dir="2700000" algn="tl">
                    <a:srgbClr val="000000">
                      <a:alpha val="43137"/>
                    </a:srgbClr>
                  </a:outerShdw>
                </a:effectLst>
              </a:rPr>
              <a:t>اهداف جزئی (</a:t>
            </a:r>
            <a:r>
              <a:rPr lang="en-US" dirty="0">
                <a:solidFill>
                  <a:srgbClr val="FF0000"/>
                </a:solidFill>
                <a:effectLst>
                  <a:outerShdw blurRad="38100" dist="38100" dir="2700000" algn="tl">
                    <a:srgbClr val="000000">
                      <a:alpha val="43137"/>
                    </a:srgbClr>
                  </a:outerShdw>
                </a:effectLst>
              </a:rPr>
              <a:t>specific objective</a:t>
            </a:r>
            <a:r>
              <a:rPr lang="fa-IR" dirty="0">
                <a:solidFill>
                  <a:srgbClr val="FF0000"/>
                </a:solidFill>
                <a:effectLst>
                  <a:outerShdw blurRad="38100" dist="38100" dir="2700000" algn="tl">
                    <a:srgbClr val="000000">
                      <a:alpha val="43137"/>
                    </a:srgbClr>
                  </a:outerShdw>
                </a:effectLst>
              </a:rPr>
              <a:t>)</a:t>
            </a:r>
            <a:r>
              <a:rPr lang="fa-IR" dirty="0"/>
              <a:t>:</a:t>
            </a:r>
            <a:r>
              <a:rPr lang="fa-IR" dirty="0">
                <a:solidFill>
                  <a:srgbClr val="FF0000"/>
                </a:solidFill>
                <a:effectLst>
                  <a:outerShdw blurRad="38100" dist="38100" dir="2700000" algn="tl">
                    <a:srgbClr val="000000">
                      <a:alpha val="43137"/>
                    </a:srgbClr>
                  </a:outerShdw>
                </a:effectLst>
              </a:rPr>
              <a:t> </a:t>
            </a:r>
            <a:r>
              <a:rPr lang="fa-IR" dirty="0"/>
              <a:t>نقاط مهم و بینابینی است که مسیر حرکت به سمت هدف کلی را نشان می‌دهد.</a:t>
            </a:r>
          </a:p>
          <a:p>
            <a:pPr algn="r" rtl="1"/>
            <a:r>
              <a:rPr lang="fa-IR" dirty="0">
                <a:solidFill>
                  <a:srgbClr val="FF0000"/>
                </a:solidFill>
                <a:effectLst>
                  <a:outerShdw blurRad="38100" dist="38100" dir="2700000" algn="tl">
                    <a:srgbClr val="000000">
                      <a:alpha val="43137"/>
                    </a:srgbClr>
                  </a:outerShdw>
                </a:effectLst>
              </a:rPr>
              <a:t>اهداف فرعی</a:t>
            </a:r>
            <a:r>
              <a:rPr lang="fa-IR" dirty="0"/>
              <a:t>: یافته‌های مهمی که احتمالا در طی مسیر به آنها دست پیدا خواهیم کرد ولی طراحی مطالعه برای رسیدن به آنها نخواهدبود</a:t>
            </a:r>
          </a:p>
          <a:p>
            <a:pPr algn="r" rtl="1"/>
            <a:r>
              <a:rPr lang="fa-IR" dirty="0">
                <a:solidFill>
                  <a:srgbClr val="FF0000"/>
                </a:solidFill>
                <a:effectLst>
                  <a:outerShdw blurRad="38100" dist="38100" dir="2700000" algn="tl">
                    <a:srgbClr val="000000">
                      <a:alpha val="43137"/>
                    </a:srgbClr>
                  </a:outerShdw>
                </a:effectLst>
              </a:rPr>
              <a:t>اهداف کاربردی</a:t>
            </a:r>
            <a:r>
              <a:rPr lang="fa-IR" dirty="0"/>
              <a:t>: ضروری نیستند و فقط نشان می‌دهد که کاربرد یافته‌ها در عمل چه خواهدبود</a:t>
            </a:r>
            <a:endParaRPr lang="en-US" dirty="0"/>
          </a:p>
        </p:txBody>
      </p:sp>
      <p:sp>
        <p:nvSpPr>
          <p:cNvPr id="4" name="Rectangle 3">
            <a:extLst>
              <a:ext uri="{FF2B5EF4-FFF2-40B4-BE49-F238E27FC236}">
                <a16:creationId xmlns:a16="http://schemas.microsoft.com/office/drawing/2014/main" id="{82F45D41-03A8-A0CB-72A8-4E4824A09436}"/>
              </a:ext>
            </a:extLst>
          </p:cNvPr>
          <p:cNvSpPr/>
          <p:nvPr/>
        </p:nvSpPr>
        <p:spPr>
          <a:xfrm>
            <a:off x="7086600" y="6126163"/>
            <a:ext cx="1752600" cy="65563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a:extLst>
              <a:ext uri="{FF2B5EF4-FFF2-40B4-BE49-F238E27FC236}">
                <a16:creationId xmlns:a16="http://schemas.microsoft.com/office/drawing/2014/main" id="{FB5D61FB-2F6C-FF5E-BC4A-F0386C4DF6AD}"/>
              </a:ext>
            </a:extLst>
          </p:cNvPr>
          <p:cNvSpPr>
            <a:spLocks noGrp="1"/>
          </p:cNvSpPr>
          <p:nvPr>
            <p:ph type="dt" sz="half" idx="10"/>
          </p:nvPr>
        </p:nvSpPr>
        <p:spPr/>
        <p:txBody>
          <a:bodyPr/>
          <a:lstStyle/>
          <a:p>
            <a:r>
              <a:rPr lang="en-US"/>
              <a:t>1403/04/12</a:t>
            </a:r>
          </a:p>
        </p:txBody>
      </p:sp>
    </p:spTree>
    <p:extLst>
      <p:ext uri="{BB962C8B-B14F-4D97-AF65-F5344CB8AC3E}">
        <p14:creationId xmlns:p14="http://schemas.microsoft.com/office/powerpoint/2010/main" val="3367721878"/>
      </p:ext>
    </p:extLst>
  </p:cSld>
  <p:clrMapOvr>
    <a:masterClrMapping/>
  </p:clrMapOvr>
  <p:transition advTm="109920">
    <p:wheel spokes="8"/>
  </p:transition>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a:xfrm>
            <a:off x="2514600" y="914400"/>
            <a:ext cx="5486400" cy="1143000"/>
          </a:xfrm>
        </p:spPr>
        <p:txBody>
          <a:bodyPr/>
          <a:lstStyle/>
          <a:p>
            <a:pPr eaLnBrk="1" hangingPunct="1"/>
            <a:r>
              <a:rPr lang="ar-SA" dirty="0">
                <a:solidFill>
                  <a:srgbClr val="FF0000"/>
                </a:solidFill>
              </a:rPr>
              <a:t>هدف كلي :</a:t>
            </a:r>
            <a:endParaRPr lang="en-US" dirty="0">
              <a:solidFill>
                <a:srgbClr val="FF0000"/>
              </a:solidFill>
            </a:endParaRPr>
          </a:p>
        </p:txBody>
      </p:sp>
      <p:sp>
        <p:nvSpPr>
          <p:cNvPr id="8195" name="Rectangle 3"/>
          <p:cNvSpPr>
            <a:spLocks noGrp="1" noChangeArrowheads="1"/>
          </p:cNvSpPr>
          <p:nvPr>
            <p:ph type="body" idx="1"/>
          </p:nvPr>
        </p:nvSpPr>
        <p:spPr>
          <a:xfrm>
            <a:off x="609600" y="2362200"/>
            <a:ext cx="8229600" cy="4267200"/>
          </a:xfrm>
          <a:solidFill>
            <a:schemeClr val="bg1"/>
          </a:solidFill>
        </p:spPr>
        <p:txBody>
          <a:bodyPr>
            <a:normAutofit lnSpcReduction="10000"/>
          </a:bodyPr>
          <a:lstStyle/>
          <a:p>
            <a:pPr algn="r" rtl="1"/>
            <a:r>
              <a:rPr lang="ar-SA" dirty="0"/>
              <a:t> هدفي كه آنچه مطالعه بطور كلي به آن دست خواهد يافت</a:t>
            </a:r>
            <a:r>
              <a:rPr lang="fa-IR" dirty="0"/>
              <a:t>،</a:t>
            </a:r>
            <a:r>
              <a:rPr lang="ar-SA" dirty="0"/>
              <a:t> را</a:t>
            </a:r>
            <a:r>
              <a:rPr lang="fa-IR" dirty="0"/>
              <a:t> </a:t>
            </a:r>
            <a:r>
              <a:rPr lang="ar-SA" dirty="0"/>
              <a:t>بيان </a:t>
            </a:r>
            <a:r>
              <a:rPr lang="fa-IR" dirty="0"/>
              <a:t>می </a:t>
            </a:r>
            <a:r>
              <a:rPr lang="ar-SA" dirty="0"/>
              <a:t>كند.</a:t>
            </a:r>
            <a:endParaRPr lang="fa-IR" dirty="0"/>
          </a:p>
          <a:p>
            <a:pPr algn="r" rtl="1"/>
            <a:r>
              <a:rPr lang="fa-IR" dirty="0"/>
              <a:t>هدف کلی نشان می دهد که در انتهای تحقیق به چه نقطه ای خواهیم رسید. </a:t>
            </a:r>
          </a:p>
          <a:p>
            <a:pPr algn="r" rtl="1" eaLnBrk="1" hangingPunct="1"/>
            <a:r>
              <a:rPr lang="ar-SA" dirty="0"/>
              <a:t>بطور </a:t>
            </a:r>
            <a:r>
              <a:rPr lang="fa-IR" dirty="0"/>
              <a:t>گویا</a:t>
            </a:r>
            <a:r>
              <a:rPr lang="ar-SA" dirty="0"/>
              <a:t> و قابل فهم بيان مي گردد.</a:t>
            </a:r>
            <a:endParaRPr lang="en-US" dirty="0"/>
          </a:p>
          <a:p>
            <a:pPr algn="r" rtl="1" eaLnBrk="1" hangingPunct="1"/>
            <a:r>
              <a:rPr lang="fa-IR" dirty="0"/>
              <a:t>هدف کلی باید چنان گویا و خلاصه باشد تا سایر محققین نیزدر صورت نیاز بتوانند آن را انتخاب و برای انجام یک تحقیق مشابه بکار گیرند.</a:t>
            </a:r>
          </a:p>
          <a:p>
            <a:pPr algn="r" rtl="1" eaLnBrk="1" hangingPunct="1"/>
            <a:endParaRPr lang="ar-SA" dirty="0"/>
          </a:p>
          <a:p>
            <a:pPr algn="r" rtl="1" eaLnBrk="1" hangingPunct="1">
              <a:buFont typeface="Wingdings" pitchFamily="2" charset="2"/>
              <a:buNone/>
            </a:pPr>
            <a:endParaRPr lang="ar-SA" dirty="0"/>
          </a:p>
        </p:txBody>
      </p:sp>
      <p:graphicFrame>
        <p:nvGraphicFramePr>
          <p:cNvPr id="1026" name="Object 4"/>
          <p:cNvGraphicFramePr>
            <a:graphicFrameLocks noChangeAspect="1"/>
          </p:cNvGraphicFramePr>
          <p:nvPr/>
        </p:nvGraphicFramePr>
        <p:xfrm>
          <a:off x="762000" y="304800"/>
          <a:ext cx="1779588" cy="1828800"/>
        </p:xfrm>
        <a:graphic>
          <a:graphicData uri="http://schemas.openxmlformats.org/presentationml/2006/ole">
            <mc:AlternateContent xmlns:mc="http://schemas.openxmlformats.org/markup-compatibility/2006">
              <mc:Choice xmlns:v="urn:schemas-microsoft-com:vml" Requires="v">
                <p:oleObj name="Photo Editor Photo" r:id="rId2" imgW="695238" imgH="714286" progId="">
                  <p:embed/>
                </p:oleObj>
              </mc:Choice>
              <mc:Fallback>
                <p:oleObj name="Photo Editor Photo" r:id="rId2" imgW="695238" imgH="714286" progId="">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800"/>
                        <a:ext cx="1779588"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Date Placeholder 1">
            <a:extLst>
              <a:ext uri="{FF2B5EF4-FFF2-40B4-BE49-F238E27FC236}">
                <a16:creationId xmlns:a16="http://schemas.microsoft.com/office/drawing/2014/main" id="{7EB7C37E-0C9D-4989-1A00-A3D413CBB0B2}"/>
              </a:ext>
            </a:extLst>
          </p:cNvPr>
          <p:cNvSpPr>
            <a:spLocks noGrp="1"/>
          </p:cNvSpPr>
          <p:nvPr>
            <p:ph type="dt" sz="half" idx="10"/>
          </p:nvPr>
        </p:nvSpPr>
        <p:spPr/>
        <p:txBody>
          <a:bodyPr/>
          <a:lstStyle/>
          <a:p>
            <a:r>
              <a:rPr lang="en-US"/>
              <a:t>1403/04/12</a:t>
            </a:r>
          </a:p>
        </p:txBody>
      </p:sp>
    </p:spTree>
  </p:cSld>
  <p:clrMapOvr>
    <a:masterClrMapping/>
  </p:clrMapOvr>
  <p:transition>
    <p:wheel spokes="8"/>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F242F-E8F0-CDF3-C439-C920C5701AF1}"/>
              </a:ext>
            </a:extLst>
          </p:cNvPr>
          <p:cNvSpPr>
            <a:spLocks noGrp="1"/>
          </p:cNvSpPr>
          <p:nvPr>
            <p:ph type="title"/>
          </p:nvPr>
        </p:nvSpPr>
        <p:spPr/>
        <p:txBody>
          <a:bodyPr/>
          <a:lstStyle/>
          <a:p>
            <a:r>
              <a:rPr lang="fa-IR" dirty="0"/>
              <a:t>اهداف</a:t>
            </a:r>
            <a:endParaRPr lang="en-US" dirty="0"/>
          </a:p>
        </p:txBody>
      </p:sp>
      <p:sp>
        <p:nvSpPr>
          <p:cNvPr id="3" name="Content Placeholder 2">
            <a:extLst>
              <a:ext uri="{FF2B5EF4-FFF2-40B4-BE49-F238E27FC236}">
                <a16:creationId xmlns:a16="http://schemas.microsoft.com/office/drawing/2014/main" id="{0C4AF884-FE0F-D88E-7E3D-1BF906AA4D03}"/>
              </a:ext>
            </a:extLst>
          </p:cNvPr>
          <p:cNvSpPr>
            <a:spLocks noGrp="1"/>
          </p:cNvSpPr>
          <p:nvPr>
            <p:ph idx="1"/>
          </p:nvPr>
        </p:nvSpPr>
        <p:spPr/>
        <p:txBody>
          <a:bodyPr/>
          <a:lstStyle/>
          <a:p>
            <a:r>
              <a:rPr lang="fa-IR" dirty="0">
                <a:solidFill>
                  <a:srgbClr val="FF0000"/>
                </a:solidFill>
                <a:effectLst>
                  <a:outerShdw blurRad="38100" dist="38100" dir="2700000" algn="tl">
                    <a:srgbClr val="000000">
                      <a:alpha val="43137"/>
                    </a:srgbClr>
                  </a:outerShdw>
                </a:effectLst>
              </a:rPr>
              <a:t>هدف کلی</a:t>
            </a:r>
            <a:r>
              <a:rPr lang="fa-IR" dirty="0"/>
              <a:t>: نقطه نهایی و غایت مطالعه چه خواهدبود؟</a:t>
            </a:r>
          </a:p>
          <a:p>
            <a:r>
              <a:rPr lang="fa-IR" dirty="0">
                <a:solidFill>
                  <a:srgbClr val="FF0000"/>
                </a:solidFill>
                <a:effectLst>
                  <a:outerShdw blurRad="38100" dist="38100" dir="2700000" algn="tl">
                    <a:srgbClr val="000000">
                      <a:alpha val="43137"/>
                    </a:srgbClr>
                  </a:outerShdw>
                </a:effectLst>
              </a:rPr>
              <a:t>اهداف جزئی (</a:t>
            </a:r>
            <a:r>
              <a:rPr lang="en-US" dirty="0">
                <a:solidFill>
                  <a:srgbClr val="FF0000"/>
                </a:solidFill>
                <a:effectLst>
                  <a:outerShdw blurRad="38100" dist="38100" dir="2700000" algn="tl">
                    <a:srgbClr val="000000">
                      <a:alpha val="43137"/>
                    </a:srgbClr>
                  </a:outerShdw>
                </a:effectLst>
              </a:rPr>
              <a:t>specific objective</a:t>
            </a:r>
            <a:r>
              <a:rPr lang="fa-IR" dirty="0">
                <a:solidFill>
                  <a:srgbClr val="FF0000"/>
                </a:solidFill>
                <a:effectLst>
                  <a:outerShdw blurRad="38100" dist="38100" dir="2700000" algn="tl">
                    <a:srgbClr val="000000">
                      <a:alpha val="43137"/>
                    </a:srgbClr>
                  </a:outerShdw>
                </a:effectLst>
              </a:rPr>
              <a:t>)</a:t>
            </a:r>
            <a:r>
              <a:rPr lang="fa-IR" dirty="0"/>
              <a:t>:</a:t>
            </a:r>
            <a:r>
              <a:rPr lang="fa-IR" dirty="0">
                <a:solidFill>
                  <a:srgbClr val="FF0000"/>
                </a:solidFill>
                <a:effectLst>
                  <a:outerShdw blurRad="38100" dist="38100" dir="2700000" algn="tl">
                    <a:srgbClr val="000000">
                      <a:alpha val="43137"/>
                    </a:srgbClr>
                  </a:outerShdw>
                </a:effectLst>
              </a:rPr>
              <a:t> </a:t>
            </a:r>
            <a:r>
              <a:rPr lang="fa-IR" dirty="0"/>
              <a:t>نقاط مهم و بینابینی است که مسیر حرکت به سمت هدف کلی را نشان می‌دهد.</a:t>
            </a:r>
          </a:p>
          <a:p>
            <a:r>
              <a:rPr lang="fa-IR" dirty="0">
                <a:solidFill>
                  <a:srgbClr val="FF0000"/>
                </a:solidFill>
                <a:effectLst>
                  <a:outerShdw blurRad="38100" dist="38100" dir="2700000" algn="tl">
                    <a:srgbClr val="000000">
                      <a:alpha val="43137"/>
                    </a:srgbClr>
                  </a:outerShdw>
                </a:effectLst>
              </a:rPr>
              <a:t>اهداف فرعی</a:t>
            </a:r>
            <a:r>
              <a:rPr lang="fa-IR" dirty="0"/>
              <a:t>: یافته‌های مهمی که احتمالا در طی مسیر به آنها دست پیدا خواهیم کرد ولی طراحی مطالعه برای رسیدن به آنها نخواهدبود</a:t>
            </a:r>
          </a:p>
          <a:p>
            <a:r>
              <a:rPr lang="fa-IR" dirty="0">
                <a:solidFill>
                  <a:srgbClr val="FF0000"/>
                </a:solidFill>
                <a:effectLst>
                  <a:outerShdw blurRad="38100" dist="38100" dir="2700000" algn="tl">
                    <a:srgbClr val="000000">
                      <a:alpha val="43137"/>
                    </a:srgbClr>
                  </a:outerShdw>
                </a:effectLst>
              </a:rPr>
              <a:t>اهداف کاربردی</a:t>
            </a:r>
            <a:r>
              <a:rPr lang="fa-IR" dirty="0"/>
              <a:t>: ضروری نیستند و فقط نشان می‌دهد که کاربرد یافته‌ها در عمل چه خواهدبود</a:t>
            </a:r>
            <a:endParaRPr lang="en-US" dirty="0"/>
          </a:p>
        </p:txBody>
      </p:sp>
      <p:sp>
        <p:nvSpPr>
          <p:cNvPr id="4" name="Date Placeholder 3">
            <a:extLst>
              <a:ext uri="{FF2B5EF4-FFF2-40B4-BE49-F238E27FC236}">
                <a16:creationId xmlns:a16="http://schemas.microsoft.com/office/drawing/2014/main" id="{6A8C6D35-DCB3-2CCA-A283-7019A24FCAB8}"/>
              </a:ext>
            </a:extLst>
          </p:cNvPr>
          <p:cNvSpPr>
            <a:spLocks noGrp="1"/>
          </p:cNvSpPr>
          <p:nvPr>
            <p:ph type="dt" sz="half" idx="10"/>
          </p:nvPr>
        </p:nvSpPr>
        <p:spPr/>
        <p:txBody>
          <a:bodyPr/>
          <a:lstStyle/>
          <a:p>
            <a:r>
              <a:rPr lang="en-US"/>
              <a:t>1403/04/12</a:t>
            </a:r>
          </a:p>
        </p:txBody>
      </p:sp>
    </p:spTree>
    <p:extLst>
      <p:ext uri="{BB962C8B-B14F-4D97-AF65-F5344CB8AC3E}">
        <p14:creationId xmlns:p14="http://schemas.microsoft.com/office/powerpoint/2010/main" val="921243300"/>
      </p:ext>
    </p:extLst>
  </p:cSld>
  <p:clrMapOvr>
    <a:masterClrMapping/>
  </p:clrMapOvr>
  <p:transition advTm="109920"/>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709</TotalTime>
  <Words>3038</Words>
  <Application>Microsoft Office PowerPoint</Application>
  <PresentationFormat>On-screen Show (4:3)</PresentationFormat>
  <Paragraphs>362</Paragraphs>
  <Slides>44</Slides>
  <Notes>10</Notes>
  <HiddenSlides>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44</vt:i4>
      </vt:variant>
    </vt:vector>
  </HeadingPairs>
  <TitlesOfParts>
    <vt:vector size="57" baseType="lpstr">
      <vt:lpstr>Arial</vt:lpstr>
      <vt:lpstr>B Badr</vt:lpstr>
      <vt:lpstr>B Koodak</vt:lpstr>
      <vt:lpstr>B Titr</vt:lpstr>
      <vt:lpstr>Calibri</vt:lpstr>
      <vt:lpstr>Calibri Light</vt:lpstr>
      <vt:lpstr>Courier New</vt:lpstr>
      <vt:lpstr>Harlow Solid Italic</vt:lpstr>
      <vt:lpstr>Times New Roman</vt:lpstr>
      <vt:lpstr>Wingdings</vt:lpstr>
      <vt:lpstr>Office Theme</vt:lpstr>
      <vt:lpstr>1_Office Theme</vt:lpstr>
      <vt:lpstr>Photo Editor Photo</vt:lpstr>
      <vt:lpstr>اهداف، فرضيات و سئوالات</vt:lpstr>
      <vt:lpstr>PowerPoint Presentation</vt:lpstr>
      <vt:lpstr>تنظيم اهداف سؤالات و فرضيات</vt:lpstr>
      <vt:lpstr>اهداف</vt:lpstr>
      <vt:lpstr>چرا باید اهداف را مشخص نمود </vt:lpstr>
      <vt:lpstr>انواع هدف:</vt:lpstr>
      <vt:lpstr>اهداف</vt:lpstr>
      <vt:lpstr>هدف كلي :</vt:lpstr>
      <vt:lpstr>اهداف</vt:lpstr>
      <vt:lpstr>هدف كلي :</vt:lpstr>
      <vt:lpstr>هدف کلی</vt:lpstr>
      <vt:lpstr>هدف کلی</vt:lpstr>
      <vt:lpstr>هدف کلی</vt:lpstr>
      <vt:lpstr>هدف کلی</vt:lpstr>
      <vt:lpstr> اهداف جزيي</vt:lpstr>
      <vt:lpstr>  فوايد تنظيم اهداف جزيي :</vt:lpstr>
      <vt:lpstr>  بيان نمودن اهداف :</vt:lpstr>
      <vt:lpstr>  بيان نمودن اهداف :</vt:lpstr>
      <vt:lpstr>اشتباهات رایج در نوشتن اهداف</vt:lpstr>
      <vt:lpstr>اهداف جزيي</vt:lpstr>
      <vt:lpstr> اهداف جزيي</vt:lpstr>
      <vt:lpstr>PowerPoint Presentation</vt:lpstr>
      <vt:lpstr>اشتباه رایج در نوشتن اهداف جزیی</vt:lpstr>
      <vt:lpstr>انواع اهداف جزيي :</vt:lpstr>
      <vt:lpstr>  هدف كاربردي :</vt:lpstr>
      <vt:lpstr>فرضيه و سئوال :</vt:lpstr>
      <vt:lpstr>سئوال</vt:lpstr>
      <vt:lpstr> فرضيه :</vt:lpstr>
      <vt:lpstr>ويژگيهاي فرضيه تحقيقي :</vt:lpstr>
      <vt:lpstr>انواع فرضيه :</vt:lpstr>
      <vt:lpstr>  انواع فرضيه :</vt:lpstr>
      <vt:lpstr>فرضیات و سوالات</vt:lpstr>
      <vt:lpstr>مثالی از انطباق اهداف با فرضیات و سوالات</vt:lpstr>
      <vt:lpstr>کار عملی :</vt:lpstr>
      <vt:lpstr>کار عملی :</vt:lpstr>
      <vt:lpstr>کار عملی :</vt:lpstr>
      <vt:lpstr>PowerPoint Presentation</vt:lpstr>
      <vt:lpstr>فرضیات و سوالات</vt:lpstr>
      <vt:lpstr>سوالاتی برای شما</vt:lpstr>
      <vt:lpstr>خسته نباشید.</vt:lpstr>
      <vt:lpstr>سوالاتی برای شما</vt:lpstr>
      <vt:lpstr>جواب تمرین قبلی  در خصوص اهداف</vt:lpstr>
      <vt:lpstr>در خصوص سوالات و فرضیات تمرین قبلی</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pezeshki</dc:creator>
  <cp:lastModifiedBy>ahmad naghibzadeh tahami</cp:lastModifiedBy>
  <cp:revision>96</cp:revision>
  <dcterms:created xsi:type="dcterms:W3CDTF">2014-02-13T19:38:48Z</dcterms:created>
  <dcterms:modified xsi:type="dcterms:W3CDTF">2024-07-03T07:13:41Z</dcterms:modified>
</cp:coreProperties>
</file>