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1" r:id="rId2"/>
    <p:sldId id="317" r:id="rId3"/>
    <p:sldId id="295" r:id="rId4"/>
    <p:sldId id="316" r:id="rId5"/>
    <p:sldId id="297" r:id="rId6"/>
    <p:sldId id="298" r:id="rId7"/>
    <p:sldId id="299" r:id="rId8"/>
    <p:sldId id="300" r:id="rId9"/>
    <p:sldId id="302" r:id="rId10"/>
    <p:sldId id="303" r:id="rId11"/>
    <p:sldId id="304" r:id="rId12"/>
    <p:sldId id="306" r:id="rId13"/>
    <p:sldId id="308" r:id="rId14"/>
    <p:sldId id="309" r:id="rId15"/>
    <p:sldId id="310" r:id="rId16"/>
    <p:sldId id="312" r:id="rId17"/>
    <p:sldId id="31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02" d="100"/>
          <a:sy n="102" d="100"/>
        </p:scale>
        <p:origin x="852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0E8FB-272C-4B1B-983E-2E6AB7B9995C}" type="datetimeFigureOut">
              <a:rPr lang="en-US" smtClean="0"/>
              <a:pPr/>
              <a:t>7/2/2024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79A5C-EAC1-4666-928C-3C4909F699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79A5C-EAC1-4666-928C-3C4909F699C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5C63C-31BE-419A-AB8A-57A1403E1B9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1403/04/12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 rot="5400000">
            <a:off x="-381000" y="6400800"/>
            <a:ext cx="838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8458200" y="228600"/>
            <a:ext cx="533400" cy="1752600"/>
            <a:chOff x="8382000" y="304800"/>
            <a:chExt cx="533400" cy="1752600"/>
          </a:xfrm>
        </p:grpSpPr>
        <p:sp>
          <p:nvSpPr>
            <p:cNvPr id="7" name="Rectangle 6"/>
            <p:cNvSpPr/>
            <p:nvPr userDrawn="1"/>
          </p:nvSpPr>
          <p:spPr>
            <a:xfrm>
              <a:off x="8458200" y="304800"/>
              <a:ext cx="152400" cy="1752600"/>
            </a:xfrm>
            <a:prstGeom prst="rect">
              <a:avLst/>
            </a:prstGeom>
            <a:solidFill>
              <a:srgbClr val="000066"/>
            </a:solidFill>
            <a:ln>
              <a:solidFill>
                <a:srgbClr val="00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8382000" y="304800"/>
              <a:ext cx="76200" cy="17526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8610600" y="304800"/>
              <a:ext cx="304800" cy="1752600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66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Harlow Solid Italic" pitchFamily="82" charset="0"/>
              </a:defRPr>
            </a:lvl1pPr>
          </a:lstStyle>
          <a:p>
            <a:endParaRPr lang="en-US" dirty="0"/>
          </a:p>
        </p:txBody>
      </p:sp>
      <p:sp>
        <p:nvSpPr>
          <p:cNvPr id="14" name="Rounded Rectangle 13"/>
          <p:cNvSpPr/>
          <p:nvPr userDrawn="1"/>
        </p:nvSpPr>
        <p:spPr>
          <a:xfrm>
            <a:off x="7086600" y="6096000"/>
            <a:ext cx="1752600" cy="533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Community Medicine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Department</a:t>
            </a:r>
          </a:p>
        </p:txBody>
      </p:sp>
      <p:sp>
        <p:nvSpPr>
          <p:cNvPr id="15" name="Rounded Rectangle 14"/>
          <p:cNvSpPr/>
          <p:nvPr userDrawn="1"/>
        </p:nvSpPr>
        <p:spPr>
          <a:xfrm rot="5400000">
            <a:off x="-114300" y="6515100"/>
            <a:ext cx="6096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 userDrawn="1"/>
        </p:nvSpPr>
        <p:spPr>
          <a:xfrm rot="5400000">
            <a:off x="114300" y="6591300"/>
            <a:ext cx="457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85786" y="0"/>
            <a:ext cx="7772400" cy="14700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Badr" pitchFamily="2" charset="-78"/>
              </a:rPr>
              <a:t>بسم الله الرحمن</a:t>
            </a:r>
            <a:r>
              <a:rPr kumimoji="0" lang="fa-IR" sz="3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Badr" pitchFamily="2" charset="-78"/>
              </a:rPr>
              <a:t> الرحیم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Badr" pitchFamily="2" charset="-7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33400" y="2362200"/>
            <a:ext cx="8077200" cy="1470025"/>
          </a:xfrm>
        </p:spPr>
        <p:txBody>
          <a:bodyPr>
            <a:normAutofit/>
          </a:bodyPr>
          <a:lstStyle/>
          <a:p>
            <a:r>
              <a:rPr lang="fa-IR" sz="8000" dirty="0">
                <a:cs typeface="B Badr" pitchFamily="2" charset="-78"/>
              </a:rPr>
              <a:t>زمان بندی و بودجه</a:t>
            </a:r>
            <a:endParaRPr lang="en-US" sz="8000" dirty="0">
              <a:cs typeface="B Badr" pitchFamily="2" charset="-78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15242" cy="2828948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51152B-5BE6-AC04-4B4E-68C6D077F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Yagut" pitchFamily="2" charset="-78"/>
              </a:rPr>
              <a:t>شیوه نگارش هزینه ها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43434"/>
          </a:xfrm>
        </p:spPr>
        <p:txBody>
          <a:bodyPr/>
          <a:lstStyle/>
          <a:p>
            <a:pPr algn="r" rtl="1"/>
            <a:r>
              <a:rPr lang="fa-IR" dirty="0">
                <a:cs typeface="B Yagut" pitchFamily="2" charset="-78"/>
              </a:rPr>
              <a:t>برای هر دسته از هزینه ها باید جدول جداگانه ای نوشت.</a:t>
            </a:r>
          </a:p>
          <a:p>
            <a:pPr algn="r" rtl="1"/>
            <a:r>
              <a:rPr lang="fa-IR" dirty="0">
                <a:cs typeface="B Yagut" pitchFamily="2" charset="-78"/>
              </a:rPr>
              <a:t>با توجه به قوانین و مقررات موسسه حمایت کننده مالی باید هزینه ها را تدوین نمود.</a:t>
            </a:r>
          </a:p>
          <a:p>
            <a:pPr algn="r" rtl="1"/>
            <a:r>
              <a:rPr lang="fa-IR" dirty="0">
                <a:cs typeface="B Yagut" pitchFamily="2" charset="-78"/>
              </a:rPr>
              <a:t>اگر به هر شکل سعی بر کاهش هزینه های تحقیق است بهتر است ابتدا به صورت واقعی هزینه ها نوشته شود و بعد بیان شود به چه دلیل قسمتی از هزینه ها به روشهای جایگزین پوشش داده خواهد شد.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76463E-4790-2E0A-275A-0DEA9F56EC7B}"/>
              </a:ext>
            </a:extLst>
          </p:cNvPr>
          <p:cNvSpPr/>
          <p:nvPr/>
        </p:nvSpPr>
        <p:spPr>
          <a:xfrm>
            <a:off x="7236296" y="5943600"/>
            <a:ext cx="15960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21A9B5-6114-3B8D-FFDA-BCDF1B3D0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86064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Yagut" pitchFamily="2" charset="-78"/>
              </a:rPr>
              <a:t>هزینه های پرسنلی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433910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>
                <a:cs typeface="B Yagut" pitchFamily="2" charset="-78"/>
              </a:rPr>
              <a:t>باید ساعت کاری هر فرد مشخص گردد.</a:t>
            </a:r>
          </a:p>
          <a:p>
            <a:pPr algn="r" rtl="1"/>
            <a:r>
              <a:rPr lang="fa-IR" dirty="0">
                <a:cs typeface="B Yagut" pitchFamily="2" charset="-78"/>
              </a:rPr>
              <a:t>باید حق الزحمه ساعتی هر فرد تبیین گردد</a:t>
            </a:r>
          </a:p>
          <a:p>
            <a:pPr lvl="1" algn="r" rtl="1"/>
            <a:r>
              <a:rPr lang="fa-IR" dirty="0">
                <a:cs typeface="B Yagut" pitchFamily="2" charset="-78"/>
              </a:rPr>
              <a:t>حق الزحمه ساعتی هر فرد معمولاً متناسب با مدرک و نوع کار (تخصصی، نیمه تخصصی و غیر تخصصی) و قوانین و مقررات موسسه حمایت کننده مادی تعیین می شود.</a:t>
            </a:r>
          </a:p>
          <a:p>
            <a:pPr lvl="1" algn="r" rtl="1"/>
            <a:r>
              <a:rPr lang="fa-IR" dirty="0">
                <a:cs typeface="B Yagut" pitchFamily="2" charset="-78"/>
              </a:rPr>
              <a:t>معمولاً حق التحقیق برای اعضای هیئت علمی در دانشگاههای کشور، 1:60 دو بند اول فیش حقوقی در نظر گرفته می شود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8A55E-CA58-1857-B363-461CFFBE7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73344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Yagut" pitchFamily="2" charset="-78"/>
              </a:rPr>
              <a:t>خرید خدمت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229600" cy="4525963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>
                <a:cs typeface="B Yagut" pitchFamily="2" charset="-78"/>
              </a:rPr>
              <a:t>در بسیاری از تحقیقات، انجام آزمایشات، کارهای کامپیوتری و حتی آنالیز آماری ممکن است به شکل خرید خدمت صورت گیرد و موسسات و شرکتهایی در قبال دریافت وجه این خدمات را ارایه دهند.</a:t>
            </a:r>
          </a:p>
          <a:p>
            <a:pPr algn="r" rtl="1"/>
            <a:r>
              <a:rPr lang="fa-IR" dirty="0">
                <a:cs typeface="B Yagut" pitchFamily="2" charset="-78"/>
              </a:rPr>
              <a:t>طبیعی است که در صورت خرید خدمت، نباید این موارد در قسمت هزینه های پرسنلی نیز آورده شوند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66251-0B75-91C4-DDBB-644A3E42E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2928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Yagut" pitchFamily="2" charset="-78"/>
              </a:rPr>
              <a:t>هزینه های تجهیزات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472518" cy="457200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r" rtl="1"/>
            <a:r>
              <a:rPr lang="fa-IR" dirty="0">
                <a:cs typeface="B Yagut" pitchFamily="2" charset="-78"/>
              </a:rPr>
              <a:t>برای انجام تحقیق ممکن است نیاز به خرید تجهیزاتی اعم از آزمایشگاهی، کامپیوتری، و پشتیبانی باشد که باید در جدولی مجزا نوشته شوند.</a:t>
            </a:r>
          </a:p>
          <a:p>
            <a:pPr algn="r" rtl="1"/>
            <a:r>
              <a:rPr lang="fa-IR" dirty="0">
                <a:cs typeface="B Yagut" pitchFamily="2" charset="-78"/>
              </a:rPr>
              <a:t>البته در بعضی موارد لازم است مواد مصرفی مانند کیتهای آزمایشگاهی در جدولی جداگانه آورده شود و در بعضی موارد جزیی از جدول تجهیزاتی است.</a:t>
            </a:r>
          </a:p>
          <a:p>
            <a:pPr algn="r" rtl="1"/>
            <a:r>
              <a:rPr lang="fa-IR" dirty="0">
                <a:cs typeface="B Yagut" pitchFamily="2" charset="-78"/>
              </a:rPr>
              <a:t>به صورت یک اصل کلی در صورت خرید دستگاهها و وسایل غیر مصرفی، بعد از اتمام تحقیق مالکیت این وسایل با سازمان حمایت کننده است مگر آنکه در متن قرارداد چیز دیگری نوشته شود.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3C2112-3582-A9A8-6EAD-7D942C03D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6216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4" descr="kkk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0" y="1600200"/>
            <a:ext cx="7334280" cy="5257800"/>
          </a:xfrm>
          <a:noFill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a-IR" b="1" dirty="0">
                <a:cs typeface="B Yagut" pitchFamily="2" charset="-78"/>
              </a:rPr>
              <a:t>هزینه های تجهیزات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D3B84F-AEC7-50E6-54AE-EA71AB5A00A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Yagut" pitchFamily="2" charset="-78"/>
              </a:rPr>
              <a:t>مسافرت ها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09800"/>
            <a:ext cx="8229600" cy="4433910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>
                <a:cs typeface="B Yagut" pitchFamily="2" charset="-78"/>
              </a:rPr>
              <a:t>معمولاً مسافرت ها به داخل شهری و بین شهری تقسیم می شوند.</a:t>
            </a:r>
          </a:p>
          <a:p>
            <a:pPr algn="r" rtl="1"/>
            <a:r>
              <a:rPr lang="fa-IR" dirty="0">
                <a:cs typeface="B Yagut" pitchFamily="2" charset="-78"/>
              </a:rPr>
              <a:t>البته برای بعضی طرح ها در این قسمت ممکن است هزینه یک سفر خارجی برای مثلاً شرکت در کنفرانس بین المللی برای ارایه نتایج نیز آورده شود.</a:t>
            </a:r>
          </a:p>
          <a:p>
            <a:pPr algn="r" rtl="1"/>
            <a:r>
              <a:rPr lang="fa-IR" dirty="0">
                <a:cs typeface="B Yagut" pitchFamily="2" charset="-78"/>
              </a:rPr>
              <a:t>معمولاً تعداد مسافرت ها در هزینه متوسط آنها ضرب می شود.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DEB41-EEEC-2E9E-EB29-27F1D0582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2328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Yagut" pitchFamily="2" charset="-78"/>
              </a:rPr>
              <a:t>هزینه های متفرقه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514600"/>
            <a:ext cx="8701118" cy="4057672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>
                <a:cs typeface="B Yagut" pitchFamily="2" charset="-78"/>
              </a:rPr>
              <a:t>معمولاً هزینه های مربوط و نوشته ابزار، پست، تلفن و چیزهایی از این دست در این قسمت نوشته می شود.</a:t>
            </a:r>
          </a:p>
          <a:p>
            <a:pPr algn="r" rtl="1"/>
            <a:r>
              <a:rPr lang="fa-IR" dirty="0">
                <a:cs typeface="B Yagut" pitchFamily="2" charset="-78"/>
              </a:rPr>
              <a:t>باید در این قسمت مالیات طرح نوشته شده و به کل بودجه طرح اضافه شود</a:t>
            </a:r>
          </a:p>
          <a:p>
            <a:pPr algn="r" rtl="1"/>
            <a:r>
              <a:rPr lang="fa-IR" dirty="0">
                <a:cs typeface="B Yagut" pitchFamily="2" charset="-78"/>
              </a:rPr>
              <a:t>معمولاً متناسب با کل بودجه تحقیق هزینه مختصری نیز تحت عنوان غیر قابل پیش بینی نوشته شود.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A0946-785B-3854-B7AA-C23E28BF4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56592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r>
              <a:rPr lang="fa-IR" b="1" dirty="0">
                <a:cs typeface="B Yagut" pitchFamily="2" charset="-78"/>
              </a:rPr>
              <a:t>طرح های بین سازمانی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4210072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>
                <a:cs typeface="B Yagut" pitchFamily="2" charset="-78"/>
              </a:rPr>
              <a:t>ممکن است بتوان هزینه یک طرح را توسط چند سازمان تامین نمود و یا قسمت مشخصی از بودجه را به روش های دیگری تامین کرد.</a:t>
            </a:r>
          </a:p>
          <a:p>
            <a:pPr algn="r" rtl="1"/>
            <a:r>
              <a:rPr lang="fa-IR" dirty="0">
                <a:cs typeface="B Yagut" pitchFamily="2" charset="-78"/>
              </a:rPr>
              <a:t>این مشارکت ها را معمولاً در انتهای بودجه بندی طرح بیان می کنند.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BE984C-CC79-3261-3A6A-84B4AEF0D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588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3" name="Group 12"/>
          <p:cNvGrpSpPr>
            <a:grpSpLocks noGrp="1"/>
          </p:cNvGrpSpPr>
          <p:nvPr/>
        </p:nvGrpSpPr>
        <p:grpSpPr bwMode="auto">
          <a:xfrm>
            <a:off x="533400" y="0"/>
            <a:ext cx="8153400" cy="6126163"/>
            <a:chOff x="204" y="0"/>
            <a:chExt cx="5352" cy="432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4" y="0"/>
              <a:ext cx="5352" cy="432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</p:pic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2744" y="754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2744" y="1207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2744" y="1661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2744" y="2115"/>
              <a:ext cx="0" cy="31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744" y="2704"/>
              <a:ext cx="0" cy="31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2744" y="3249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2744" y="3702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3500430" y="2643182"/>
            <a:ext cx="1828800" cy="457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857356" y="3643314"/>
            <a:ext cx="1471610" cy="21431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FDF0F7-DD65-A3C0-80C8-C4543080F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229600" cy="1143000"/>
          </a:xfrm>
        </p:spPr>
        <p:txBody>
          <a:bodyPr/>
          <a:lstStyle/>
          <a:p>
            <a:r>
              <a:rPr lang="fa-IR" b="1" dirty="0">
                <a:cs typeface="B Yagut" pitchFamily="2" charset="-78"/>
              </a:rPr>
              <a:t>تعیین فعالیت های مهم تحقیق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459107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B Yagut" pitchFamily="2" charset="-78"/>
              </a:rPr>
              <a:t>اولین قدم در تدوین جدول زمانبندی لیست نمودن فعالیتهای مختلفی است که باید در تحقیق انجام شوند.</a:t>
            </a:r>
          </a:p>
          <a:p>
            <a:pPr algn="r" rtl="1"/>
            <a:r>
              <a:rPr lang="fa-IR" dirty="0">
                <a:cs typeface="B Yagut" pitchFamily="2" charset="-78"/>
              </a:rPr>
              <a:t>در مرحله بعد باید تعیین گردد که هر فعالیت چه میزان زمان خواهد برد و کدام فعالیت می تواند موازی و کدام فعالیت می تواند به صورت سری انجام شود. به عنوان مثال جمع آوری اطلاعات و ورود اطلاعات به رایانه تا حدود زیادی می توانند موازی و همزمان انجام شوند ولی تجزیه و تحلیل اطلاعات یک فعالیت سری است و باید بعد از اتمام دو فعالیت قبلی صورت پذیرد.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702E93-F9BB-83B0-BE17-6F7C35F1B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139536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Group 193"/>
          <p:cNvGrpSpPr/>
          <p:nvPr/>
        </p:nvGrpSpPr>
        <p:grpSpPr>
          <a:xfrm>
            <a:off x="228600" y="1524000"/>
            <a:ext cx="8229600" cy="4976834"/>
            <a:chOff x="611188" y="1484313"/>
            <a:chExt cx="8229600" cy="4656137"/>
          </a:xfrm>
        </p:grpSpPr>
        <p:grpSp>
          <p:nvGrpSpPr>
            <p:cNvPr id="2" name="Group 459"/>
            <p:cNvGrpSpPr>
              <a:grpSpLocks/>
            </p:cNvGrpSpPr>
            <p:nvPr/>
          </p:nvGrpSpPr>
          <p:grpSpPr bwMode="auto">
            <a:xfrm>
              <a:off x="611188" y="1484313"/>
              <a:ext cx="8229600" cy="4656137"/>
              <a:chOff x="385" y="935"/>
              <a:chExt cx="5184" cy="2933"/>
            </a:xfrm>
          </p:grpSpPr>
          <p:sp>
            <p:nvSpPr>
              <p:cNvPr id="3085" name="Rectangle 449"/>
              <p:cNvSpPr>
                <a:spLocks noChangeArrowheads="1"/>
              </p:cNvSpPr>
              <p:nvPr/>
            </p:nvSpPr>
            <p:spPr bwMode="auto">
              <a:xfrm>
                <a:off x="5223" y="3619"/>
                <a:ext cx="34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9</a:t>
                </a:r>
                <a:endParaRPr lang="en-US" sz="1600" b="1"/>
              </a:p>
            </p:txBody>
          </p:sp>
          <p:sp>
            <p:nvSpPr>
              <p:cNvPr id="3086" name="Rectangle 447"/>
              <p:cNvSpPr>
                <a:spLocks noChangeArrowheads="1"/>
              </p:cNvSpPr>
              <p:nvPr/>
            </p:nvSpPr>
            <p:spPr bwMode="auto">
              <a:xfrm>
                <a:off x="3832" y="3619"/>
                <a:ext cx="1391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پايش</a:t>
                </a:r>
                <a:endParaRPr lang="en-US" sz="2000" b="1"/>
              </a:p>
            </p:txBody>
          </p:sp>
          <p:sp>
            <p:nvSpPr>
              <p:cNvPr id="3087" name="Rectangle 445"/>
              <p:cNvSpPr>
                <a:spLocks noChangeArrowheads="1"/>
              </p:cNvSpPr>
              <p:nvPr/>
            </p:nvSpPr>
            <p:spPr bwMode="auto">
              <a:xfrm>
                <a:off x="3333" y="3619"/>
                <a:ext cx="49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88" name="Rectangle 443"/>
              <p:cNvSpPr>
                <a:spLocks noChangeArrowheads="1"/>
              </p:cNvSpPr>
              <p:nvPr/>
            </p:nvSpPr>
            <p:spPr bwMode="auto">
              <a:xfrm>
                <a:off x="3061" y="3619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89" name="Rectangle 441"/>
              <p:cNvSpPr>
                <a:spLocks noChangeArrowheads="1"/>
              </p:cNvSpPr>
              <p:nvPr/>
            </p:nvSpPr>
            <p:spPr bwMode="auto">
              <a:xfrm>
                <a:off x="2834" y="3619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90" name="Rectangle 439"/>
              <p:cNvSpPr>
                <a:spLocks noChangeArrowheads="1"/>
              </p:cNvSpPr>
              <p:nvPr/>
            </p:nvSpPr>
            <p:spPr bwMode="auto">
              <a:xfrm>
                <a:off x="2607" y="3619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91" name="Rectangle 437"/>
              <p:cNvSpPr>
                <a:spLocks noChangeArrowheads="1"/>
              </p:cNvSpPr>
              <p:nvPr/>
            </p:nvSpPr>
            <p:spPr bwMode="auto">
              <a:xfrm>
                <a:off x="2381" y="3619"/>
                <a:ext cx="22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92" name="Rectangle 435"/>
              <p:cNvSpPr>
                <a:spLocks noChangeArrowheads="1"/>
              </p:cNvSpPr>
              <p:nvPr/>
            </p:nvSpPr>
            <p:spPr bwMode="auto">
              <a:xfrm>
                <a:off x="2154" y="3619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93" name="Rectangle 433"/>
              <p:cNvSpPr>
                <a:spLocks noChangeArrowheads="1"/>
              </p:cNvSpPr>
              <p:nvPr/>
            </p:nvSpPr>
            <p:spPr bwMode="auto">
              <a:xfrm>
                <a:off x="1927" y="3619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94" name="Rectangle 431"/>
              <p:cNvSpPr>
                <a:spLocks noChangeArrowheads="1"/>
              </p:cNvSpPr>
              <p:nvPr/>
            </p:nvSpPr>
            <p:spPr bwMode="auto">
              <a:xfrm>
                <a:off x="1700" y="3619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95" name="Rectangle 429"/>
              <p:cNvSpPr>
                <a:spLocks noChangeArrowheads="1"/>
              </p:cNvSpPr>
              <p:nvPr/>
            </p:nvSpPr>
            <p:spPr bwMode="auto">
              <a:xfrm>
                <a:off x="1473" y="3619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96" name="Rectangle 427"/>
              <p:cNvSpPr>
                <a:spLocks noChangeArrowheads="1"/>
              </p:cNvSpPr>
              <p:nvPr/>
            </p:nvSpPr>
            <p:spPr bwMode="auto">
              <a:xfrm>
                <a:off x="1201" y="3619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97" name="Rectangle 425"/>
              <p:cNvSpPr>
                <a:spLocks noChangeArrowheads="1"/>
              </p:cNvSpPr>
              <p:nvPr/>
            </p:nvSpPr>
            <p:spPr bwMode="auto">
              <a:xfrm>
                <a:off x="929" y="3619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98" name="Rectangle 423"/>
              <p:cNvSpPr>
                <a:spLocks noChangeArrowheads="1"/>
              </p:cNvSpPr>
              <p:nvPr/>
            </p:nvSpPr>
            <p:spPr bwMode="auto">
              <a:xfrm>
                <a:off x="657" y="3619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099" name="Rectangle 421"/>
              <p:cNvSpPr>
                <a:spLocks noChangeArrowheads="1"/>
              </p:cNvSpPr>
              <p:nvPr/>
            </p:nvSpPr>
            <p:spPr bwMode="auto">
              <a:xfrm>
                <a:off x="385" y="3619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00" name="Rectangle 320"/>
              <p:cNvSpPr>
                <a:spLocks noChangeArrowheads="1"/>
              </p:cNvSpPr>
              <p:nvPr/>
            </p:nvSpPr>
            <p:spPr bwMode="auto">
              <a:xfrm>
                <a:off x="5223" y="3370"/>
                <a:ext cx="34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8</a:t>
                </a:r>
                <a:endParaRPr lang="en-US" sz="1600" b="1"/>
              </a:p>
            </p:txBody>
          </p:sp>
          <p:sp>
            <p:nvSpPr>
              <p:cNvPr id="3101" name="Rectangle 319"/>
              <p:cNvSpPr>
                <a:spLocks noChangeArrowheads="1"/>
              </p:cNvSpPr>
              <p:nvPr/>
            </p:nvSpPr>
            <p:spPr bwMode="auto">
              <a:xfrm>
                <a:off x="3832" y="3370"/>
                <a:ext cx="1391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تهيه گزارش نهايي</a:t>
                </a:r>
                <a:endParaRPr lang="en-US" sz="2000" b="1"/>
              </a:p>
            </p:txBody>
          </p:sp>
          <p:sp>
            <p:nvSpPr>
              <p:cNvPr id="3102" name="Rectangle 318"/>
              <p:cNvSpPr>
                <a:spLocks noChangeArrowheads="1"/>
              </p:cNvSpPr>
              <p:nvPr/>
            </p:nvSpPr>
            <p:spPr bwMode="auto">
              <a:xfrm>
                <a:off x="3333" y="3370"/>
                <a:ext cx="49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1 ماه</a:t>
                </a:r>
                <a:endParaRPr lang="en-US" sz="1600" b="1"/>
              </a:p>
            </p:txBody>
          </p:sp>
          <p:sp>
            <p:nvSpPr>
              <p:cNvPr id="3103" name="Rectangle 317"/>
              <p:cNvSpPr>
                <a:spLocks noChangeArrowheads="1"/>
              </p:cNvSpPr>
              <p:nvPr/>
            </p:nvSpPr>
            <p:spPr bwMode="auto">
              <a:xfrm>
                <a:off x="3061" y="3370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04" name="Rectangle 316"/>
              <p:cNvSpPr>
                <a:spLocks noChangeArrowheads="1"/>
              </p:cNvSpPr>
              <p:nvPr/>
            </p:nvSpPr>
            <p:spPr bwMode="auto">
              <a:xfrm>
                <a:off x="2834" y="3370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05" name="Rectangle 315"/>
              <p:cNvSpPr>
                <a:spLocks noChangeArrowheads="1"/>
              </p:cNvSpPr>
              <p:nvPr/>
            </p:nvSpPr>
            <p:spPr bwMode="auto">
              <a:xfrm>
                <a:off x="2607" y="3370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06" name="Rectangle 314"/>
              <p:cNvSpPr>
                <a:spLocks noChangeArrowheads="1"/>
              </p:cNvSpPr>
              <p:nvPr/>
            </p:nvSpPr>
            <p:spPr bwMode="auto">
              <a:xfrm>
                <a:off x="2381" y="3370"/>
                <a:ext cx="22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07" name="Rectangle 313"/>
              <p:cNvSpPr>
                <a:spLocks noChangeArrowheads="1"/>
              </p:cNvSpPr>
              <p:nvPr/>
            </p:nvSpPr>
            <p:spPr bwMode="auto">
              <a:xfrm>
                <a:off x="2154" y="3370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08" name="Rectangle 312"/>
              <p:cNvSpPr>
                <a:spLocks noChangeArrowheads="1"/>
              </p:cNvSpPr>
              <p:nvPr/>
            </p:nvSpPr>
            <p:spPr bwMode="auto">
              <a:xfrm>
                <a:off x="1927" y="3370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09" name="Rectangle 311"/>
              <p:cNvSpPr>
                <a:spLocks noChangeArrowheads="1"/>
              </p:cNvSpPr>
              <p:nvPr/>
            </p:nvSpPr>
            <p:spPr bwMode="auto">
              <a:xfrm>
                <a:off x="1700" y="3370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10" name="Rectangle 310"/>
              <p:cNvSpPr>
                <a:spLocks noChangeArrowheads="1"/>
              </p:cNvSpPr>
              <p:nvPr/>
            </p:nvSpPr>
            <p:spPr bwMode="auto">
              <a:xfrm>
                <a:off x="1473" y="3370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11" name="Rectangle 309"/>
              <p:cNvSpPr>
                <a:spLocks noChangeArrowheads="1"/>
              </p:cNvSpPr>
              <p:nvPr/>
            </p:nvSpPr>
            <p:spPr bwMode="auto">
              <a:xfrm>
                <a:off x="1201" y="3370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12" name="Rectangle 308"/>
              <p:cNvSpPr>
                <a:spLocks noChangeArrowheads="1"/>
              </p:cNvSpPr>
              <p:nvPr/>
            </p:nvSpPr>
            <p:spPr bwMode="auto">
              <a:xfrm>
                <a:off x="929" y="3370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13" name="Rectangle 307"/>
              <p:cNvSpPr>
                <a:spLocks noChangeArrowheads="1"/>
              </p:cNvSpPr>
              <p:nvPr/>
            </p:nvSpPr>
            <p:spPr bwMode="auto">
              <a:xfrm>
                <a:off x="657" y="3370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14" name="Rectangle 306"/>
              <p:cNvSpPr>
                <a:spLocks noChangeArrowheads="1"/>
              </p:cNvSpPr>
              <p:nvPr/>
            </p:nvSpPr>
            <p:spPr bwMode="auto">
              <a:xfrm>
                <a:off x="385" y="3370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15" name="Rectangle 305"/>
              <p:cNvSpPr>
                <a:spLocks noChangeArrowheads="1"/>
              </p:cNvSpPr>
              <p:nvPr/>
            </p:nvSpPr>
            <p:spPr bwMode="auto">
              <a:xfrm>
                <a:off x="5223" y="3121"/>
                <a:ext cx="34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7</a:t>
                </a:r>
                <a:endParaRPr lang="en-US" sz="1600" b="1"/>
              </a:p>
            </p:txBody>
          </p:sp>
          <p:sp>
            <p:nvSpPr>
              <p:cNvPr id="3116" name="Rectangle 304"/>
              <p:cNvSpPr>
                <a:spLocks noChangeArrowheads="1"/>
              </p:cNvSpPr>
              <p:nvPr/>
            </p:nvSpPr>
            <p:spPr bwMode="auto">
              <a:xfrm>
                <a:off x="3832" y="3121"/>
                <a:ext cx="1391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تجزيه و تحليل داده ها</a:t>
                </a:r>
                <a:endParaRPr lang="en-US" sz="2000" b="1"/>
              </a:p>
            </p:txBody>
          </p:sp>
          <p:sp>
            <p:nvSpPr>
              <p:cNvPr id="3117" name="Rectangle 303"/>
              <p:cNvSpPr>
                <a:spLocks noChangeArrowheads="1"/>
              </p:cNvSpPr>
              <p:nvPr/>
            </p:nvSpPr>
            <p:spPr bwMode="auto">
              <a:xfrm>
                <a:off x="3333" y="3121"/>
                <a:ext cx="49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2 هفته</a:t>
                </a:r>
                <a:endParaRPr lang="en-US" sz="1600" b="1"/>
              </a:p>
            </p:txBody>
          </p:sp>
          <p:sp>
            <p:nvSpPr>
              <p:cNvPr id="3118" name="Rectangle 302"/>
              <p:cNvSpPr>
                <a:spLocks noChangeArrowheads="1"/>
              </p:cNvSpPr>
              <p:nvPr/>
            </p:nvSpPr>
            <p:spPr bwMode="auto">
              <a:xfrm>
                <a:off x="3061" y="3121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19" name="Rectangle 301"/>
              <p:cNvSpPr>
                <a:spLocks noChangeArrowheads="1"/>
              </p:cNvSpPr>
              <p:nvPr/>
            </p:nvSpPr>
            <p:spPr bwMode="auto">
              <a:xfrm>
                <a:off x="2834" y="3121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20" name="Rectangle 300"/>
              <p:cNvSpPr>
                <a:spLocks noChangeArrowheads="1"/>
              </p:cNvSpPr>
              <p:nvPr/>
            </p:nvSpPr>
            <p:spPr bwMode="auto">
              <a:xfrm>
                <a:off x="2607" y="3121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21" name="Rectangle 299"/>
              <p:cNvSpPr>
                <a:spLocks noChangeArrowheads="1"/>
              </p:cNvSpPr>
              <p:nvPr/>
            </p:nvSpPr>
            <p:spPr bwMode="auto">
              <a:xfrm>
                <a:off x="2381" y="3121"/>
                <a:ext cx="22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22" name="Rectangle 298"/>
              <p:cNvSpPr>
                <a:spLocks noChangeArrowheads="1"/>
              </p:cNvSpPr>
              <p:nvPr/>
            </p:nvSpPr>
            <p:spPr bwMode="auto">
              <a:xfrm>
                <a:off x="2154" y="3121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23" name="Rectangle 297"/>
              <p:cNvSpPr>
                <a:spLocks noChangeArrowheads="1"/>
              </p:cNvSpPr>
              <p:nvPr/>
            </p:nvSpPr>
            <p:spPr bwMode="auto">
              <a:xfrm>
                <a:off x="1927" y="3121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24" name="Rectangle 296"/>
              <p:cNvSpPr>
                <a:spLocks noChangeArrowheads="1"/>
              </p:cNvSpPr>
              <p:nvPr/>
            </p:nvSpPr>
            <p:spPr bwMode="auto">
              <a:xfrm>
                <a:off x="1700" y="3121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25" name="Rectangle 295"/>
              <p:cNvSpPr>
                <a:spLocks noChangeArrowheads="1"/>
              </p:cNvSpPr>
              <p:nvPr/>
            </p:nvSpPr>
            <p:spPr bwMode="auto">
              <a:xfrm>
                <a:off x="1473" y="3121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26" name="Rectangle 294"/>
              <p:cNvSpPr>
                <a:spLocks noChangeArrowheads="1"/>
              </p:cNvSpPr>
              <p:nvPr/>
            </p:nvSpPr>
            <p:spPr bwMode="auto">
              <a:xfrm>
                <a:off x="1201" y="3121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27" name="Rectangle 293"/>
              <p:cNvSpPr>
                <a:spLocks noChangeArrowheads="1"/>
              </p:cNvSpPr>
              <p:nvPr/>
            </p:nvSpPr>
            <p:spPr bwMode="auto">
              <a:xfrm>
                <a:off x="929" y="3121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28" name="Rectangle 292"/>
              <p:cNvSpPr>
                <a:spLocks noChangeArrowheads="1"/>
              </p:cNvSpPr>
              <p:nvPr/>
            </p:nvSpPr>
            <p:spPr bwMode="auto">
              <a:xfrm>
                <a:off x="657" y="3121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29" name="Rectangle 291"/>
              <p:cNvSpPr>
                <a:spLocks noChangeArrowheads="1"/>
              </p:cNvSpPr>
              <p:nvPr/>
            </p:nvSpPr>
            <p:spPr bwMode="auto">
              <a:xfrm>
                <a:off x="385" y="3121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30" name="Rectangle 290"/>
              <p:cNvSpPr>
                <a:spLocks noChangeArrowheads="1"/>
              </p:cNvSpPr>
              <p:nvPr/>
            </p:nvSpPr>
            <p:spPr bwMode="auto">
              <a:xfrm>
                <a:off x="5223" y="2872"/>
                <a:ext cx="34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6</a:t>
                </a:r>
                <a:endParaRPr lang="en-US" sz="1600" b="1"/>
              </a:p>
            </p:txBody>
          </p:sp>
          <p:sp>
            <p:nvSpPr>
              <p:cNvPr id="3131" name="Rectangle 289"/>
              <p:cNvSpPr>
                <a:spLocks noChangeArrowheads="1"/>
              </p:cNvSpPr>
              <p:nvPr/>
            </p:nvSpPr>
            <p:spPr bwMode="auto">
              <a:xfrm>
                <a:off x="3832" y="2872"/>
                <a:ext cx="1391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ورود داده ها به رايانه</a:t>
                </a:r>
                <a:endParaRPr lang="en-US" sz="2000" b="1"/>
              </a:p>
            </p:txBody>
          </p:sp>
          <p:sp>
            <p:nvSpPr>
              <p:cNvPr id="3132" name="Rectangle 288"/>
              <p:cNvSpPr>
                <a:spLocks noChangeArrowheads="1"/>
              </p:cNvSpPr>
              <p:nvPr/>
            </p:nvSpPr>
            <p:spPr bwMode="auto">
              <a:xfrm>
                <a:off x="3333" y="2872"/>
                <a:ext cx="49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2 هفته</a:t>
                </a:r>
                <a:endParaRPr lang="en-US" sz="1600" b="1"/>
              </a:p>
            </p:txBody>
          </p:sp>
          <p:sp>
            <p:nvSpPr>
              <p:cNvPr id="3133" name="Rectangle 287"/>
              <p:cNvSpPr>
                <a:spLocks noChangeArrowheads="1"/>
              </p:cNvSpPr>
              <p:nvPr/>
            </p:nvSpPr>
            <p:spPr bwMode="auto">
              <a:xfrm>
                <a:off x="3061" y="2872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34" name="Rectangle 286"/>
              <p:cNvSpPr>
                <a:spLocks noChangeArrowheads="1"/>
              </p:cNvSpPr>
              <p:nvPr/>
            </p:nvSpPr>
            <p:spPr bwMode="auto">
              <a:xfrm>
                <a:off x="2834" y="2872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35" name="Rectangle 285"/>
              <p:cNvSpPr>
                <a:spLocks noChangeArrowheads="1"/>
              </p:cNvSpPr>
              <p:nvPr/>
            </p:nvSpPr>
            <p:spPr bwMode="auto">
              <a:xfrm>
                <a:off x="2607" y="2872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36" name="Rectangle 284"/>
              <p:cNvSpPr>
                <a:spLocks noChangeArrowheads="1"/>
              </p:cNvSpPr>
              <p:nvPr/>
            </p:nvSpPr>
            <p:spPr bwMode="auto">
              <a:xfrm>
                <a:off x="2381" y="2872"/>
                <a:ext cx="22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37" name="Rectangle 283"/>
              <p:cNvSpPr>
                <a:spLocks noChangeArrowheads="1"/>
              </p:cNvSpPr>
              <p:nvPr/>
            </p:nvSpPr>
            <p:spPr bwMode="auto">
              <a:xfrm>
                <a:off x="2154" y="2872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38" name="Rectangle 282"/>
              <p:cNvSpPr>
                <a:spLocks noChangeArrowheads="1"/>
              </p:cNvSpPr>
              <p:nvPr/>
            </p:nvSpPr>
            <p:spPr bwMode="auto">
              <a:xfrm>
                <a:off x="1927" y="2872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39" name="Rectangle 281"/>
              <p:cNvSpPr>
                <a:spLocks noChangeArrowheads="1"/>
              </p:cNvSpPr>
              <p:nvPr/>
            </p:nvSpPr>
            <p:spPr bwMode="auto">
              <a:xfrm>
                <a:off x="1700" y="2872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40" name="Rectangle 280"/>
              <p:cNvSpPr>
                <a:spLocks noChangeArrowheads="1"/>
              </p:cNvSpPr>
              <p:nvPr/>
            </p:nvSpPr>
            <p:spPr bwMode="auto">
              <a:xfrm>
                <a:off x="1473" y="2872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41" name="Rectangle 279"/>
              <p:cNvSpPr>
                <a:spLocks noChangeArrowheads="1"/>
              </p:cNvSpPr>
              <p:nvPr/>
            </p:nvSpPr>
            <p:spPr bwMode="auto">
              <a:xfrm>
                <a:off x="1201" y="2872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42" name="Rectangle 278"/>
              <p:cNvSpPr>
                <a:spLocks noChangeArrowheads="1"/>
              </p:cNvSpPr>
              <p:nvPr/>
            </p:nvSpPr>
            <p:spPr bwMode="auto">
              <a:xfrm>
                <a:off x="929" y="2872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43" name="Rectangle 277"/>
              <p:cNvSpPr>
                <a:spLocks noChangeArrowheads="1"/>
              </p:cNvSpPr>
              <p:nvPr/>
            </p:nvSpPr>
            <p:spPr bwMode="auto">
              <a:xfrm>
                <a:off x="657" y="2872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44" name="Rectangle 276"/>
              <p:cNvSpPr>
                <a:spLocks noChangeArrowheads="1"/>
              </p:cNvSpPr>
              <p:nvPr/>
            </p:nvSpPr>
            <p:spPr bwMode="auto">
              <a:xfrm>
                <a:off x="385" y="2872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45" name="Rectangle 275"/>
              <p:cNvSpPr>
                <a:spLocks noChangeArrowheads="1"/>
              </p:cNvSpPr>
              <p:nvPr/>
            </p:nvSpPr>
            <p:spPr bwMode="auto">
              <a:xfrm>
                <a:off x="5223" y="2623"/>
                <a:ext cx="34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5</a:t>
                </a:r>
                <a:endParaRPr lang="en-US" sz="1600" b="1"/>
              </a:p>
            </p:txBody>
          </p:sp>
          <p:sp>
            <p:nvSpPr>
              <p:cNvPr id="3146" name="Rectangle 274"/>
              <p:cNvSpPr>
                <a:spLocks noChangeArrowheads="1"/>
              </p:cNvSpPr>
              <p:nvPr/>
            </p:nvSpPr>
            <p:spPr bwMode="auto">
              <a:xfrm>
                <a:off x="3832" y="2623"/>
                <a:ext cx="1391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اجراي طرح</a:t>
                </a:r>
                <a:endParaRPr lang="en-US" sz="2000" b="1"/>
              </a:p>
            </p:txBody>
          </p:sp>
          <p:sp>
            <p:nvSpPr>
              <p:cNvPr id="3147" name="Rectangle 273"/>
              <p:cNvSpPr>
                <a:spLocks noChangeArrowheads="1"/>
              </p:cNvSpPr>
              <p:nvPr/>
            </p:nvSpPr>
            <p:spPr bwMode="auto">
              <a:xfrm>
                <a:off x="3333" y="2623"/>
                <a:ext cx="49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4 ماه</a:t>
                </a:r>
                <a:endParaRPr lang="en-US" sz="1600" b="1"/>
              </a:p>
            </p:txBody>
          </p:sp>
          <p:sp>
            <p:nvSpPr>
              <p:cNvPr id="3148" name="Rectangle 272"/>
              <p:cNvSpPr>
                <a:spLocks noChangeArrowheads="1"/>
              </p:cNvSpPr>
              <p:nvPr/>
            </p:nvSpPr>
            <p:spPr bwMode="auto">
              <a:xfrm>
                <a:off x="3061" y="2623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49" name="Rectangle 271"/>
              <p:cNvSpPr>
                <a:spLocks noChangeArrowheads="1"/>
              </p:cNvSpPr>
              <p:nvPr/>
            </p:nvSpPr>
            <p:spPr bwMode="auto">
              <a:xfrm>
                <a:off x="2834" y="262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50" name="Rectangle 270"/>
              <p:cNvSpPr>
                <a:spLocks noChangeArrowheads="1"/>
              </p:cNvSpPr>
              <p:nvPr/>
            </p:nvSpPr>
            <p:spPr bwMode="auto">
              <a:xfrm>
                <a:off x="2607" y="262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51" name="Rectangle 269"/>
              <p:cNvSpPr>
                <a:spLocks noChangeArrowheads="1"/>
              </p:cNvSpPr>
              <p:nvPr/>
            </p:nvSpPr>
            <p:spPr bwMode="auto">
              <a:xfrm>
                <a:off x="2381" y="2623"/>
                <a:ext cx="22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52" name="Rectangle 268"/>
              <p:cNvSpPr>
                <a:spLocks noChangeArrowheads="1"/>
              </p:cNvSpPr>
              <p:nvPr/>
            </p:nvSpPr>
            <p:spPr bwMode="auto">
              <a:xfrm>
                <a:off x="2154" y="262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53" name="Rectangle 267"/>
              <p:cNvSpPr>
                <a:spLocks noChangeArrowheads="1"/>
              </p:cNvSpPr>
              <p:nvPr/>
            </p:nvSpPr>
            <p:spPr bwMode="auto">
              <a:xfrm>
                <a:off x="1927" y="262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54" name="Rectangle 266"/>
              <p:cNvSpPr>
                <a:spLocks noChangeArrowheads="1"/>
              </p:cNvSpPr>
              <p:nvPr/>
            </p:nvSpPr>
            <p:spPr bwMode="auto">
              <a:xfrm>
                <a:off x="1700" y="262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55" name="Rectangle 265"/>
              <p:cNvSpPr>
                <a:spLocks noChangeArrowheads="1"/>
              </p:cNvSpPr>
              <p:nvPr/>
            </p:nvSpPr>
            <p:spPr bwMode="auto">
              <a:xfrm>
                <a:off x="1473" y="262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56" name="Rectangle 264"/>
              <p:cNvSpPr>
                <a:spLocks noChangeArrowheads="1"/>
              </p:cNvSpPr>
              <p:nvPr/>
            </p:nvSpPr>
            <p:spPr bwMode="auto">
              <a:xfrm>
                <a:off x="1201" y="2623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57" name="Rectangle 263"/>
              <p:cNvSpPr>
                <a:spLocks noChangeArrowheads="1"/>
              </p:cNvSpPr>
              <p:nvPr/>
            </p:nvSpPr>
            <p:spPr bwMode="auto">
              <a:xfrm>
                <a:off x="929" y="2623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58" name="Rectangle 262"/>
              <p:cNvSpPr>
                <a:spLocks noChangeArrowheads="1"/>
              </p:cNvSpPr>
              <p:nvPr/>
            </p:nvSpPr>
            <p:spPr bwMode="auto">
              <a:xfrm>
                <a:off x="657" y="2623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59" name="Rectangle 261"/>
              <p:cNvSpPr>
                <a:spLocks noChangeArrowheads="1"/>
              </p:cNvSpPr>
              <p:nvPr/>
            </p:nvSpPr>
            <p:spPr bwMode="auto">
              <a:xfrm>
                <a:off x="385" y="2623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60" name="Rectangle 260"/>
              <p:cNvSpPr>
                <a:spLocks noChangeArrowheads="1"/>
              </p:cNvSpPr>
              <p:nvPr/>
            </p:nvSpPr>
            <p:spPr bwMode="auto">
              <a:xfrm>
                <a:off x="5223" y="2182"/>
                <a:ext cx="346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4</a:t>
                </a:r>
                <a:endParaRPr lang="en-US" sz="1600" b="1"/>
              </a:p>
            </p:txBody>
          </p:sp>
          <p:sp>
            <p:nvSpPr>
              <p:cNvPr id="3161" name="Rectangle 259"/>
              <p:cNvSpPr>
                <a:spLocks noChangeArrowheads="1"/>
              </p:cNvSpPr>
              <p:nvPr/>
            </p:nvSpPr>
            <p:spPr bwMode="auto">
              <a:xfrm>
                <a:off x="3832" y="2182"/>
                <a:ext cx="1391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هماهنگي با سازمان خاص</a:t>
                </a:r>
                <a:endParaRPr lang="en-US" sz="2000" b="1"/>
              </a:p>
            </p:txBody>
          </p:sp>
          <p:sp>
            <p:nvSpPr>
              <p:cNvPr id="3162" name="Rectangle 258"/>
              <p:cNvSpPr>
                <a:spLocks noChangeArrowheads="1"/>
              </p:cNvSpPr>
              <p:nvPr/>
            </p:nvSpPr>
            <p:spPr bwMode="auto">
              <a:xfrm>
                <a:off x="3333" y="2182"/>
                <a:ext cx="499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3 هفته</a:t>
                </a:r>
                <a:endParaRPr lang="en-US" sz="1600" b="1"/>
              </a:p>
            </p:txBody>
          </p:sp>
          <p:sp>
            <p:nvSpPr>
              <p:cNvPr id="3163" name="Rectangle 257"/>
              <p:cNvSpPr>
                <a:spLocks noChangeArrowheads="1"/>
              </p:cNvSpPr>
              <p:nvPr/>
            </p:nvSpPr>
            <p:spPr bwMode="auto">
              <a:xfrm>
                <a:off x="3061" y="2182"/>
                <a:ext cx="272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64" name="Rectangle 256"/>
              <p:cNvSpPr>
                <a:spLocks noChangeArrowheads="1"/>
              </p:cNvSpPr>
              <p:nvPr/>
            </p:nvSpPr>
            <p:spPr bwMode="auto">
              <a:xfrm>
                <a:off x="2834" y="2182"/>
                <a:ext cx="227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65" name="Rectangle 255"/>
              <p:cNvSpPr>
                <a:spLocks noChangeArrowheads="1"/>
              </p:cNvSpPr>
              <p:nvPr/>
            </p:nvSpPr>
            <p:spPr bwMode="auto">
              <a:xfrm>
                <a:off x="2607" y="2182"/>
                <a:ext cx="227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66" name="Rectangle 254"/>
              <p:cNvSpPr>
                <a:spLocks noChangeArrowheads="1"/>
              </p:cNvSpPr>
              <p:nvPr/>
            </p:nvSpPr>
            <p:spPr bwMode="auto">
              <a:xfrm>
                <a:off x="2381" y="2182"/>
                <a:ext cx="226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67" name="Rectangle 253"/>
              <p:cNvSpPr>
                <a:spLocks noChangeArrowheads="1"/>
              </p:cNvSpPr>
              <p:nvPr/>
            </p:nvSpPr>
            <p:spPr bwMode="auto">
              <a:xfrm>
                <a:off x="2154" y="2182"/>
                <a:ext cx="227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68" name="Rectangle 252"/>
              <p:cNvSpPr>
                <a:spLocks noChangeArrowheads="1"/>
              </p:cNvSpPr>
              <p:nvPr/>
            </p:nvSpPr>
            <p:spPr bwMode="auto">
              <a:xfrm>
                <a:off x="1927" y="2182"/>
                <a:ext cx="227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69" name="Rectangle 251"/>
              <p:cNvSpPr>
                <a:spLocks noChangeArrowheads="1"/>
              </p:cNvSpPr>
              <p:nvPr/>
            </p:nvSpPr>
            <p:spPr bwMode="auto">
              <a:xfrm>
                <a:off x="1700" y="2182"/>
                <a:ext cx="227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70" name="Rectangle 250"/>
              <p:cNvSpPr>
                <a:spLocks noChangeArrowheads="1"/>
              </p:cNvSpPr>
              <p:nvPr/>
            </p:nvSpPr>
            <p:spPr bwMode="auto">
              <a:xfrm>
                <a:off x="1473" y="2182"/>
                <a:ext cx="227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71" name="Rectangle 249"/>
              <p:cNvSpPr>
                <a:spLocks noChangeArrowheads="1"/>
              </p:cNvSpPr>
              <p:nvPr/>
            </p:nvSpPr>
            <p:spPr bwMode="auto">
              <a:xfrm>
                <a:off x="1201" y="2182"/>
                <a:ext cx="272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72" name="Rectangle 248"/>
              <p:cNvSpPr>
                <a:spLocks noChangeArrowheads="1"/>
              </p:cNvSpPr>
              <p:nvPr/>
            </p:nvSpPr>
            <p:spPr bwMode="auto">
              <a:xfrm>
                <a:off x="929" y="2182"/>
                <a:ext cx="272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73" name="Rectangle 247"/>
              <p:cNvSpPr>
                <a:spLocks noChangeArrowheads="1"/>
              </p:cNvSpPr>
              <p:nvPr/>
            </p:nvSpPr>
            <p:spPr bwMode="auto">
              <a:xfrm>
                <a:off x="657" y="2182"/>
                <a:ext cx="272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74" name="Rectangle 246"/>
              <p:cNvSpPr>
                <a:spLocks noChangeArrowheads="1"/>
              </p:cNvSpPr>
              <p:nvPr/>
            </p:nvSpPr>
            <p:spPr bwMode="auto">
              <a:xfrm>
                <a:off x="385" y="2182"/>
                <a:ext cx="272" cy="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75" name="Rectangle 245"/>
              <p:cNvSpPr>
                <a:spLocks noChangeArrowheads="1"/>
              </p:cNvSpPr>
              <p:nvPr/>
            </p:nvSpPr>
            <p:spPr bwMode="auto">
              <a:xfrm>
                <a:off x="5223" y="1933"/>
                <a:ext cx="34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3</a:t>
                </a:r>
                <a:endParaRPr lang="en-US" sz="1600" b="1"/>
              </a:p>
            </p:txBody>
          </p:sp>
          <p:sp>
            <p:nvSpPr>
              <p:cNvPr id="3176" name="Rectangle 244"/>
              <p:cNvSpPr>
                <a:spLocks noChangeArrowheads="1"/>
              </p:cNvSpPr>
              <p:nvPr/>
            </p:nvSpPr>
            <p:spPr bwMode="auto">
              <a:xfrm>
                <a:off x="3832" y="1933"/>
                <a:ext cx="1391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آموزش پرسنل اجرايي</a:t>
                </a:r>
                <a:endParaRPr lang="en-US" sz="2000" b="1"/>
              </a:p>
            </p:txBody>
          </p:sp>
          <p:sp>
            <p:nvSpPr>
              <p:cNvPr id="3177" name="Rectangle 243"/>
              <p:cNvSpPr>
                <a:spLocks noChangeArrowheads="1"/>
              </p:cNvSpPr>
              <p:nvPr/>
            </p:nvSpPr>
            <p:spPr bwMode="auto">
              <a:xfrm>
                <a:off x="3333" y="1933"/>
                <a:ext cx="49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1 هفته</a:t>
                </a:r>
                <a:endParaRPr lang="en-US" sz="1600" b="1"/>
              </a:p>
            </p:txBody>
          </p:sp>
          <p:sp>
            <p:nvSpPr>
              <p:cNvPr id="3178" name="Rectangle 242"/>
              <p:cNvSpPr>
                <a:spLocks noChangeArrowheads="1"/>
              </p:cNvSpPr>
              <p:nvPr/>
            </p:nvSpPr>
            <p:spPr bwMode="auto">
              <a:xfrm>
                <a:off x="3061" y="1933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79" name="Rectangle 241"/>
              <p:cNvSpPr>
                <a:spLocks noChangeArrowheads="1"/>
              </p:cNvSpPr>
              <p:nvPr/>
            </p:nvSpPr>
            <p:spPr bwMode="auto">
              <a:xfrm>
                <a:off x="2834" y="193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80" name="Rectangle 240"/>
              <p:cNvSpPr>
                <a:spLocks noChangeArrowheads="1"/>
              </p:cNvSpPr>
              <p:nvPr/>
            </p:nvSpPr>
            <p:spPr bwMode="auto">
              <a:xfrm>
                <a:off x="2607" y="193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81" name="Rectangle 239"/>
              <p:cNvSpPr>
                <a:spLocks noChangeArrowheads="1"/>
              </p:cNvSpPr>
              <p:nvPr/>
            </p:nvSpPr>
            <p:spPr bwMode="auto">
              <a:xfrm>
                <a:off x="2381" y="1933"/>
                <a:ext cx="22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82" name="Rectangle 238"/>
              <p:cNvSpPr>
                <a:spLocks noChangeArrowheads="1"/>
              </p:cNvSpPr>
              <p:nvPr/>
            </p:nvSpPr>
            <p:spPr bwMode="auto">
              <a:xfrm>
                <a:off x="2154" y="193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83" name="Rectangle 237"/>
              <p:cNvSpPr>
                <a:spLocks noChangeArrowheads="1"/>
              </p:cNvSpPr>
              <p:nvPr/>
            </p:nvSpPr>
            <p:spPr bwMode="auto">
              <a:xfrm>
                <a:off x="1927" y="193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84" name="Rectangle 236"/>
              <p:cNvSpPr>
                <a:spLocks noChangeArrowheads="1"/>
              </p:cNvSpPr>
              <p:nvPr/>
            </p:nvSpPr>
            <p:spPr bwMode="auto">
              <a:xfrm>
                <a:off x="1700" y="193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85" name="Rectangle 235"/>
              <p:cNvSpPr>
                <a:spLocks noChangeArrowheads="1"/>
              </p:cNvSpPr>
              <p:nvPr/>
            </p:nvSpPr>
            <p:spPr bwMode="auto">
              <a:xfrm>
                <a:off x="1473" y="1933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86" name="Rectangle 234"/>
              <p:cNvSpPr>
                <a:spLocks noChangeArrowheads="1"/>
              </p:cNvSpPr>
              <p:nvPr/>
            </p:nvSpPr>
            <p:spPr bwMode="auto">
              <a:xfrm>
                <a:off x="1201" y="1933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87" name="Rectangle 233"/>
              <p:cNvSpPr>
                <a:spLocks noChangeArrowheads="1"/>
              </p:cNvSpPr>
              <p:nvPr/>
            </p:nvSpPr>
            <p:spPr bwMode="auto">
              <a:xfrm>
                <a:off x="929" y="1933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88" name="Rectangle 232"/>
              <p:cNvSpPr>
                <a:spLocks noChangeArrowheads="1"/>
              </p:cNvSpPr>
              <p:nvPr/>
            </p:nvSpPr>
            <p:spPr bwMode="auto">
              <a:xfrm>
                <a:off x="657" y="1933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89" name="Rectangle 231"/>
              <p:cNvSpPr>
                <a:spLocks noChangeArrowheads="1"/>
              </p:cNvSpPr>
              <p:nvPr/>
            </p:nvSpPr>
            <p:spPr bwMode="auto">
              <a:xfrm>
                <a:off x="385" y="1933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90" name="Rectangle 230"/>
              <p:cNvSpPr>
                <a:spLocks noChangeArrowheads="1"/>
              </p:cNvSpPr>
              <p:nvPr/>
            </p:nvSpPr>
            <p:spPr bwMode="auto">
              <a:xfrm>
                <a:off x="5223" y="1677"/>
                <a:ext cx="346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2</a:t>
                </a:r>
                <a:endParaRPr lang="en-US" sz="1600" b="1"/>
              </a:p>
            </p:txBody>
          </p:sp>
          <p:sp>
            <p:nvSpPr>
              <p:cNvPr id="3191" name="Rectangle 229"/>
              <p:cNvSpPr>
                <a:spLocks noChangeArrowheads="1"/>
              </p:cNvSpPr>
              <p:nvPr/>
            </p:nvSpPr>
            <p:spPr bwMode="auto">
              <a:xfrm>
                <a:off x="3832" y="1677"/>
                <a:ext cx="1391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تهيه تجهيزات لازم </a:t>
                </a:r>
                <a:endParaRPr lang="en-US" sz="2000" b="1"/>
              </a:p>
            </p:txBody>
          </p:sp>
          <p:sp>
            <p:nvSpPr>
              <p:cNvPr id="3192" name="Rectangle 228"/>
              <p:cNvSpPr>
                <a:spLocks noChangeArrowheads="1"/>
              </p:cNvSpPr>
              <p:nvPr/>
            </p:nvSpPr>
            <p:spPr bwMode="auto">
              <a:xfrm>
                <a:off x="3333" y="1677"/>
                <a:ext cx="499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6 هفته</a:t>
                </a:r>
                <a:endParaRPr lang="en-US" sz="1600" b="1"/>
              </a:p>
            </p:txBody>
          </p:sp>
          <p:sp>
            <p:nvSpPr>
              <p:cNvPr id="3193" name="Rectangle 227"/>
              <p:cNvSpPr>
                <a:spLocks noChangeArrowheads="1"/>
              </p:cNvSpPr>
              <p:nvPr/>
            </p:nvSpPr>
            <p:spPr bwMode="auto">
              <a:xfrm>
                <a:off x="3061" y="1677"/>
                <a:ext cx="272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94" name="Rectangle 226"/>
              <p:cNvSpPr>
                <a:spLocks noChangeArrowheads="1"/>
              </p:cNvSpPr>
              <p:nvPr/>
            </p:nvSpPr>
            <p:spPr bwMode="auto">
              <a:xfrm>
                <a:off x="2834" y="1677"/>
                <a:ext cx="227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95" name="Rectangle 225"/>
              <p:cNvSpPr>
                <a:spLocks noChangeArrowheads="1"/>
              </p:cNvSpPr>
              <p:nvPr/>
            </p:nvSpPr>
            <p:spPr bwMode="auto">
              <a:xfrm>
                <a:off x="2607" y="1677"/>
                <a:ext cx="227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96" name="Rectangle 224"/>
              <p:cNvSpPr>
                <a:spLocks noChangeArrowheads="1"/>
              </p:cNvSpPr>
              <p:nvPr/>
            </p:nvSpPr>
            <p:spPr bwMode="auto">
              <a:xfrm>
                <a:off x="2381" y="1677"/>
                <a:ext cx="226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97" name="Rectangle 223"/>
              <p:cNvSpPr>
                <a:spLocks noChangeArrowheads="1"/>
              </p:cNvSpPr>
              <p:nvPr/>
            </p:nvSpPr>
            <p:spPr bwMode="auto">
              <a:xfrm>
                <a:off x="2154" y="1677"/>
                <a:ext cx="227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98" name="Rectangle 222"/>
              <p:cNvSpPr>
                <a:spLocks noChangeArrowheads="1"/>
              </p:cNvSpPr>
              <p:nvPr/>
            </p:nvSpPr>
            <p:spPr bwMode="auto">
              <a:xfrm>
                <a:off x="1927" y="1677"/>
                <a:ext cx="227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199" name="Rectangle 221"/>
              <p:cNvSpPr>
                <a:spLocks noChangeArrowheads="1"/>
              </p:cNvSpPr>
              <p:nvPr/>
            </p:nvSpPr>
            <p:spPr bwMode="auto">
              <a:xfrm>
                <a:off x="1700" y="1677"/>
                <a:ext cx="227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00" name="Rectangle 220"/>
              <p:cNvSpPr>
                <a:spLocks noChangeArrowheads="1"/>
              </p:cNvSpPr>
              <p:nvPr/>
            </p:nvSpPr>
            <p:spPr bwMode="auto">
              <a:xfrm>
                <a:off x="1473" y="1677"/>
                <a:ext cx="227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01" name="Rectangle 219"/>
              <p:cNvSpPr>
                <a:spLocks noChangeArrowheads="1"/>
              </p:cNvSpPr>
              <p:nvPr/>
            </p:nvSpPr>
            <p:spPr bwMode="auto">
              <a:xfrm>
                <a:off x="1201" y="1677"/>
                <a:ext cx="272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02" name="Rectangle 218"/>
              <p:cNvSpPr>
                <a:spLocks noChangeArrowheads="1"/>
              </p:cNvSpPr>
              <p:nvPr/>
            </p:nvSpPr>
            <p:spPr bwMode="auto">
              <a:xfrm>
                <a:off x="929" y="1677"/>
                <a:ext cx="272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03" name="Rectangle 217"/>
              <p:cNvSpPr>
                <a:spLocks noChangeArrowheads="1"/>
              </p:cNvSpPr>
              <p:nvPr/>
            </p:nvSpPr>
            <p:spPr bwMode="auto">
              <a:xfrm>
                <a:off x="657" y="1677"/>
                <a:ext cx="272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04" name="Rectangle 216"/>
              <p:cNvSpPr>
                <a:spLocks noChangeArrowheads="1"/>
              </p:cNvSpPr>
              <p:nvPr/>
            </p:nvSpPr>
            <p:spPr bwMode="auto">
              <a:xfrm>
                <a:off x="385" y="1677"/>
                <a:ext cx="272" cy="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05" name="Rectangle 215"/>
              <p:cNvSpPr>
                <a:spLocks noChangeArrowheads="1"/>
              </p:cNvSpPr>
              <p:nvPr/>
            </p:nvSpPr>
            <p:spPr bwMode="auto">
              <a:xfrm>
                <a:off x="5223" y="1428"/>
                <a:ext cx="34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1</a:t>
                </a:r>
                <a:endParaRPr lang="en-US" sz="1600" b="1"/>
              </a:p>
            </p:txBody>
          </p:sp>
          <p:sp>
            <p:nvSpPr>
              <p:cNvPr id="3206" name="Rectangle 214"/>
              <p:cNvSpPr>
                <a:spLocks noChangeArrowheads="1"/>
              </p:cNvSpPr>
              <p:nvPr/>
            </p:nvSpPr>
            <p:spPr bwMode="auto">
              <a:xfrm>
                <a:off x="3832" y="1428"/>
                <a:ext cx="1391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ارائه طرح وتصويب</a:t>
                </a:r>
                <a:endParaRPr lang="en-US" sz="2000" b="1"/>
              </a:p>
            </p:txBody>
          </p:sp>
          <p:sp>
            <p:nvSpPr>
              <p:cNvPr id="3207" name="Rectangle 213"/>
              <p:cNvSpPr>
                <a:spLocks noChangeArrowheads="1"/>
              </p:cNvSpPr>
              <p:nvPr/>
            </p:nvSpPr>
            <p:spPr bwMode="auto">
              <a:xfrm>
                <a:off x="3333" y="1428"/>
                <a:ext cx="499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2 هفته</a:t>
                </a:r>
                <a:endParaRPr lang="en-US" sz="1600" b="1"/>
              </a:p>
            </p:txBody>
          </p:sp>
          <p:sp>
            <p:nvSpPr>
              <p:cNvPr id="3208" name="Rectangle 212"/>
              <p:cNvSpPr>
                <a:spLocks noChangeArrowheads="1"/>
              </p:cNvSpPr>
              <p:nvPr/>
            </p:nvSpPr>
            <p:spPr bwMode="auto">
              <a:xfrm>
                <a:off x="3061" y="1428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09" name="Rectangle 211"/>
              <p:cNvSpPr>
                <a:spLocks noChangeArrowheads="1"/>
              </p:cNvSpPr>
              <p:nvPr/>
            </p:nvSpPr>
            <p:spPr bwMode="auto">
              <a:xfrm>
                <a:off x="2834" y="1428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10" name="Rectangle 210"/>
              <p:cNvSpPr>
                <a:spLocks noChangeArrowheads="1"/>
              </p:cNvSpPr>
              <p:nvPr/>
            </p:nvSpPr>
            <p:spPr bwMode="auto">
              <a:xfrm>
                <a:off x="2607" y="1428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11" name="Rectangle 209"/>
              <p:cNvSpPr>
                <a:spLocks noChangeArrowheads="1"/>
              </p:cNvSpPr>
              <p:nvPr/>
            </p:nvSpPr>
            <p:spPr bwMode="auto">
              <a:xfrm>
                <a:off x="2381" y="1428"/>
                <a:ext cx="226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12" name="Rectangle 208"/>
              <p:cNvSpPr>
                <a:spLocks noChangeArrowheads="1"/>
              </p:cNvSpPr>
              <p:nvPr/>
            </p:nvSpPr>
            <p:spPr bwMode="auto">
              <a:xfrm>
                <a:off x="2154" y="1428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13" name="Rectangle 207"/>
              <p:cNvSpPr>
                <a:spLocks noChangeArrowheads="1"/>
              </p:cNvSpPr>
              <p:nvPr/>
            </p:nvSpPr>
            <p:spPr bwMode="auto">
              <a:xfrm>
                <a:off x="1927" y="1428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14" name="Rectangle 206"/>
              <p:cNvSpPr>
                <a:spLocks noChangeArrowheads="1"/>
              </p:cNvSpPr>
              <p:nvPr/>
            </p:nvSpPr>
            <p:spPr bwMode="auto">
              <a:xfrm>
                <a:off x="1700" y="1428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15" name="Rectangle 205"/>
              <p:cNvSpPr>
                <a:spLocks noChangeArrowheads="1"/>
              </p:cNvSpPr>
              <p:nvPr/>
            </p:nvSpPr>
            <p:spPr bwMode="auto">
              <a:xfrm>
                <a:off x="1473" y="1428"/>
                <a:ext cx="227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16" name="Rectangle 204"/>
              <p:cNvSpPr>
                <a:spLocks noChangeArrowheads="1"/>
              </p:cNvSpPr>
              <p:nvPr/>
            </p:nvSpPr>
            <p:spPr bwMode="auto">
              <a:xfrm>
                <a:off x="1201" y="1428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17" name="Rectangle 203"/>
              <p:cNvSpPr>
                <a:spLocks noChangeArrowheads="1"/>
              </p:cNvSpPr>
              <p:nvPr/>
            </p:nvSpPr>
            <p:spPr bwMode="auto">
              <a:xfrm>
                <a:off x="929" y="1428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18" name="Rectangle 202"/>
              <p:cNvSpPr>
                <a:spLocks noChangeArrowheads="1"/>
              </p:cNvSpPr>
              <p:nvPr/>
            </p:nvSpPr>
            <p:spPr bwMode="auto">
              <a:xfrm>
                <a:off x="657" y="1428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19" name="Rectangle 201"/>
              <p:cNvSpPr>
                <a:spLocks noChangeArrowheads="1"/>
              </p:cNvSpPr>
              <p:nvPr/>
            </p:nvSpPr>
            <p:spPr bwMode="auto">
              <a:xfrm>
                <a:off x="385" y="1428"/>
                <a:ext cx="272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endParaRPr lang="en-US" sz="1600" b="1"/>
              </a:p>
            </p:txBody>
          </p:sp>
          <p:sp>
            <p:nvSpPr>
              <p:cNvPr id="3220" name="Rectangle 197"/>
              <p:cNvSpPr>
                <a:spLocks noChangeArrowheads="1"/>
              </p:cNvSpPr>
              <p:nvPr/>
            </p:nvSpPr>
            <p:spPr bwMode="auto">
              <a:xfrm>
                <a:off x="3061" y="1184"/>
                <a:ext cx="272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1</a:t>
                </a:r>
                <a:endParaRPr lang="en-US" sz="1600" b="1"/>
              </a:p>
            </p:txBody>
          </p:sp>
          <p:sp>
            <p:nvSpPr>
              <p:cNvPr id="3221" name="Rectangle 196"/>
              <p:cNvSpPr>
                <a:spLocks noChangeArrowheads="1"/>
              </p:cNvSpPr>
              <p:nvPr/>
            </p:nvSpPr>
            <p:spPr bwMode="auto">
              <a:xfrm>
                <a:off x="2834" y="1184"/>
                <a:ext cx="227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2</a:t>
                </a:r>
                <a:endParaRPr lang="en-US" sz="1600" b="1"/>
              </a:p>
            </p:txBody>
          </p:sp>
          <p:sp>
            <p:nvSpPr>
              <p:cNvPr id="3222" name="Rectangle 195"/>
              <p:cNvSpPr>
                <a:spLocks noChangeArrowheads="1"/>
              </p:cNvSpPr>
              <p:nvPr/>
            </p:nvSpPr>
            <p:spPr bwMode="auto">
              <a:xfrm>
                <a:off x="2607" y="1184"/>
                <a:ext cx="227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3</a:t>
                </a:r>
                <a:endParaRPr lang="en-US" sz="1600" b="1"/>
              </a:p>
            </p:txBody>
          </p:sp>
          <p:sp>
            <p:nvSpPr>
              <p:cNvPr id="3223" name="Rectangle 194"/>
              <p:cNvSpPr>
                <a:spLocks noChangeArrowheads="1"/>
              </p:cNvSpPr>
              <p:nvPr/>
            </p:nvSpPr>
            <p:spPr bwMode="auto">
              <a:xfrm>
                <a:off x="2381" y="1184"/>
                <a:ext cx="226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4</a:t>
                </a:r>
                <a:endParaRPr lang="en-US" sz="1600" b="1"/>
              </a:p>
            </p:txBody>
          </p:sp>
          <p:sp>
            <p:nvSpPr>
              <p:cNvPr id="3224" name="Rectangle 193"/>
              <p:cNvSpPr>
                <a:spLocks noChangeArrowheads="1"/>
              </p:cNvSpPr>
              <p:nvPr/>
            </p:nvSpPr>
            <p:spPr bwMode="auto">
              <a:xfrm>
                <a:off x="2154" y="1184"/>
                <a:ext cx="227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5</a:t>
                </a:r>
                <a:endParaRPr lang="en-US" sz="1600" b="1"/>
              </a:p>
            </p:txBody>
          </p:sp>
          <p:sp>
            <p:nvSpPr>
              <p:cNvPr id="3225" name="Rectangle 192"/>
              <p:cNvSpPr>
                <a:spLocks noChangeArrowheads="1"/>
              </p:cNvSpPr>
              <p:nvPr/>
            </p:nvSpPr>
            <p:spPr bwMode="auto">
              <a:xfrm>
                <a:off x="1927" y="1184"/>
                <a:ext cx="227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6</a:t>
                </a:r>
                <a:endParaRPr lang="en-US" sz="1600" b="1"/>
              </a:p>
            </p:txBody>
          </p:sp>
          <p:sp>
            <p:nvSpPr>
              <p:cNvPr id="3226" name="Rectangle 191"/>
              <p:cNvSpPr>
                <a:spLocks noChangeArrowheads="1"/>
              </p:cNvSpPr>
              <p:nvPr/>
            </p:nvSpPr>
            <p:spPr bwMode="auto">
              <a:xfrm>
                <a:off x="1700" y="1184"/>
                <a:ext cx="227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7</a:t>
                </a:r>
                <a:endParaRPr lang="en-US" sz="1600" b="1"/>
              </a:p>
            </p:txBody>
          </p:sp>
          <p:sp>
            <p:nvSpPr>
              <p:cNvPr id="3227" name="Rectangle 190"/>
              <p:cNvSpPr>
                <a:spLocks noChangeArrowheads="1"/>
              </p:cNvSpPr>
              <p:nvPr/>
            </p:nvSpPr>
            <p:spPr bwMode="auto">
              <a:xfrm>
                <a:off x="1473" y="1184"/>
                <a:ext cx="227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8</a:t>
                </a:r>
                <a:endParaRPr lang="en-US" sz="1600" b="1"/>
              </a:p>
            </p:txBody>
          </p:sp>
          <p:sp>
            <p:nvSpPr>
              <p:cNvPr id="3228" name="Rectangle 189"/>
              <p:cNvSpPr>
                <a:spLocks noChangeArrowheads="1"/>
              </p:cNvSpPr>
              <p:nvPr/>
            </p:nvSpPr>
            <p:spPr bwMode="auto">
              <a:xfrm>
                <a:off x="1201" y="1184"/>
                <a:ext cx="272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9</a:t>
                </a:r>
                <a:endParaRPr lang="en-US" sz="1600" b="1"/>
              </a:p>
            </p:txBody>
          </p:sp>
          <p:sp>
            <p:nvSpPr>
              <p:cNvPr id="3229" name="Rectangle 188"/>
              <p:cNvSpPr>
                <a:spLocks noChangeArrowheads="1"/>
              </p:cNvSpPr>
              <p:nvPr/>
            </p:nvSpPr>
            <p:spPr bwMode="auto">
              <a:xfrm>
                <a:off x="929" y="1184"/>
                <a:ext cx="272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10</a:t>
                </a:r>
                <a:endParaRPr lang="en-US" sz="1600" b="1"/>
              </a:p>
            </p:txBody>
          </p:sp>
          <p:sp>
            <p:nvSpPr>
              <p:cNvPr id="3230" name="Rectangle 187"/>
              <p:cNvSpPr>
                <a:spLocks noChangeArrowheads="1"/>
              </p:cNvSpPr>
              <p:nvPr/>
            </p:nvSpPr>
            <p:spPr bwMode="auto">
              <a:xfrm>
                <a:off x="657" y="1184"/>
                <a:ext cx="272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11</a:t>
                </a:r>
                <a:endParaRPr lang="en-US" sz="1600" b="1"/>
              </a:p>
            </p:txBody>
          </p:sp>
          <p:sp>
            <p:nvSpPr>
              <p:cNvPr id="3231" name="Rectangle 186"/>
              <p:cNvSpPr>
                <a:spLocks noChangeArrowheads="1"/>
              </p:cNvSpPr>
              <p:nvPr/>
            </p:nvSpPr>
            <p:spPr bwMode="auto">
              <a:xfrm>
                <a:off x="385" y="1184"/>
                <a:ext cx="272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600" b="1"/>
                  <a:t>12</a:t>
                </a:r>
                <a:endParaRPr lang="en-US" sz="1600" b="1"/>
              </a:p>
            </p:txBody>
          </p:sp>
          <p:sp>
            <p:nvSpPr>
              <p:cNvPr id="3232" name="Rectangle 185"/>
              <p:cNvSpPr>
                <a:spLocks noChangeArrowheads="1"/>
              </p:cNvSpPr>
              <p:nvPr/>
            </p:nvSpPr>
            <p:spPr bwMode="auto">
              <a:xfrm>
                <a:off x="5223" y="1152"/>
                <a:ext cx="346" cy="2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lnSpc>
                    <a:spcPct val="300000"/>
                  </a:lnSpc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1400" b="1" dirty="0"/>
                  <a:t>رديف</a:t>
                </a:r>
                <a:endParaRPr lang="en-US" sz="1400" b="1" dirty="0"/>
              </a:p>
            </p:txBody>
          </p:sp>
          <p:sp>
            <p:nvSpPr>
              <p:cNvPr id="3233" name="Rectangle 184"/>
              <p:cNvSpPr>
                <a:spLocks noChangeArrowheads="1"/>
              </p:cNvSpPr>
              <p:nvPr/>
            </p:nvSpPr>
            <p:spPr bwMode="auto">
              <a:xfrm>
                <a:off x="3832" y="935"/>
                <a:ext cx="1391" cy="4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فعاليت هاي اجرايي</a:t>
                </a:r>
                <a:endParaRPr lang="en-US" sz="2000" b="1"/>
              </a:p>
            </p:txBody>
          </p:sp>
          <p:sp>
            <p:nvSpPr>
              <p:cNvPr id="3234" name="Rectangle 183"/>
              <p:cNvSpPr>
                <a:spLocks noChangeArrowheads="1"/>
              </p:cNvSpPr>
              <p:nvPr/>
            </p:nvSpPr>
            <p:spPr bwMode="auto">
              <a:xfrm>
                <a:off x="3333" y="935"/>
                <a:ext cx="499" cy="4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زمان كل</a:t>
                </a:r>
                <a:endParaRPr lang="en-US" sz="2000" b="1"/>
              </a:p>
            </p:txBody>
          </p:sp>
          <p:sp>
            <p:nvSpPr>
              <p:cNvPr id="3235" name="Rectangle 182"/>
              <p:cNvSpPr>
                <a:spLocks noChangeArrowheads="1"/>
              </p:cNvSpPr>
              <p:nvPr/>
            </p:nvSpPr>
            <p:spPr bwMode="auto">
              <a:xfrm>
                <a:off x="385" y="935"/>
                <a:ext cx="2948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20000"/>
                  </a:spcBef>
                  <a:buClr>
                    <a:schemeClr val="bg2"/>
                  </a:buClr>
                  <a:buSzPct val="75000"/>
                  <a:buFont typeface="Wingdings" pitchFamily="10" charset="2"/>
                  <a:buNone/>
                </a:pPr>
                <a:r>
                  <a:rPr lang="ar-SA" sz="2000" b="1"/>
                  <a:t>وقت اجرا (ماه)</a:t>
                </a:r>
                <a:endParaRPr lang="en-US" sz="2000" b="1"/>
              </a:p>
            </p:txBody>
          </p:sp>
          <p:sp>
            <p:nvSpPr>
              <p:cNvPr id="3236" name="Line 321"/>
              <p:cNvSpPr>
                <a:spLocks noChangeShapeType="1"/>
              </p:cNvSpPr>
              <p:nvPr/>
            </p:nvSpPr>
            <p:spPr bwMode="auto">
              <a:xfrm>
                <a:off x="385" y="935"/>
                <a:ext cx="518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7" name="Line 322"/>
              <p:cNvSpPr>
                <a:spLocks noChangeShapeType="1"/>
              </p:cNvSpPr>
              <p:nvPr/>
            </p:nvSpPr>
            <p:spPr bwMode="auto">
              <a:xfrm>
                <a:off x="385" y="1184"/>
                <a:ext cx="29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8" name="Line 323"/>
              <p:cNvSpPr>
                <a:spLocks noChangeShapeType="1"/>
              </p:cNvSpPr>
              <p:nvPr/>
            </p:nvSpPr>
            <p:spPr bwMode="auto">
              <a:xfrm>
                <a:off x="385" y="1428"/>
                <a:ext cx="51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39" name="Line 324"/>
              <p:cNvSpPr>
                <a:spLocks noChangeShapeType="1"/>
              </p:cNvSpPr>
              <p:nvPr/>
            </p:nvSpPr>
            <p:spPr bwMode="auto">
              <a:xfrm>
                <a:off x="385" y="1677"/>
                <a:ext cx="51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0" name="Line 325"/>
              <p:cNvSpPr>
                <a:spLocks noChangeShapeType="1"/>
              </p:cNvSpPr>
              <p:nvPr/>
            </p:nvSpPr>
            <p:spPr bwMode="auto">
              <a:xfrm>
                <a:off x="385" y="1933"/>
                <a:ext cx="51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1" name="Line 326"/>
              <p:cNvSpPr>
                <a:spLocks noChangeShapeType="1"/>
              </p:cNvSpPr>
              <p:nvPr/>
            </p:nvSpPr>
            <p:spPr bwMode="auto">
              <a:xfrm>
                <a:off x="385" y="2182"/>
                <a:ext cx="51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2" name="Line 327"/>
              <p:cNvSpPr>
                <a:spLocks noChangeShapeType="1"/>
              </p:cNvSpPr>
              <p:nvPr/>
            </p:nvSpPr>
            <p:spPr bwMode="auto">
              <a:xfrm>
                <a:off x="385" y="2623"/>
                <a:ext cx="51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3" name="Line 328"/>
              <p:cNvSpPr>
                <a:spLocks noChangeShapeType="1"/>
              </p:cNvSpPr>
              <p:nvPr/>
            </p:nvSpPr>
            <p:spPr bwMode="auto">
              <a:xfrm>
                <a:off x="385" y="2872"/>
                <a:ext cx="51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4" name="Line 329"/>
              <p:cNvSpPr>
                <a:spLocks noChangeShapeType="1"/>
              </p:cNvSpPr>
              <p:nvPr/>
            </p:nvSpPr>
            <p:spPr bwMode="auto">
              <a:xfrm>
                <a:off x="385" y="3121"/>
                <a:ext cx="51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5" name="Line 330"/>
              <p:cNvSpPr>
                <a:spLocks noChangeShapeType="1"/>
              </p:cNvSpPr>
              <p:nvPr/>
            </p:nvSpPr>
            <p:spPr bwMode="auto">
              <a:xfrm>
                <a:off x="385" y="3370"/>
                <a:ext cx="51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6" name="Line 331"/>
              <p:cNvSpPr>
                <a:spLocks noChangeShapeType="1"/>
              </p:cNvSpPr>
              <p:nvPr/>
            </p:nvSpPr>
            <p:spPr bwMode="auto">
              <a:xfrm>
                <a:off x="385" y="3868"/>
                <a:ext cx="5184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7" name="Line 332"/>
              <p:cNvSpPr>
                <a:spLocks noChangeShapeType="1"/>
              </p:cNvSpPr>
              <p:nvPr/>
            </p:nvSpPr>
            <p:spPr bwMode="auto">
              <a:xfrm>
                <a:off x="385" y="935"/>
                <a:ext cx="0" cy="2933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8" name="Line 344"/>
              <p:cNvSpPr>
                <a:spLocks noChangeShapeType="1"/>
              </p:cNvSpPr>
              <p:nvPr/>
            </p:nvSpPr>
            <p:spPr bwMode="auto">
              <a:xfrm>
                <a:off x="3333" y="935"/>
                <a:ext cx="0" cy="293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49" name="Line 345"/>
              <p:cNvSpPr>
                <a:spLocks noChangeShapeType="1"/>
              </p:cNvSpPr>
              <p:nvPr/>
            </p:nvSpPr>
            <p:spPr bwMode="auto">
              <a:xfrm>
                <a:off x="3832" y="935"/>
                <a:ext cx="0" cy="293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0" name="Line 346"/>
              <p:cNvSpPr>
                <a:spLocks noChangeShapeType="1"/>
              </p:cNvSpPr>
              <p:nvPr/>
            </p:nvSpPr>
            <p:spPr bwMode="auto">
              <a:xfrm>
                <a:off x="5223" y="935"/>
                <a:ext cx="0" cy="293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1" name="Line 347"/>
              <p:cNvSpPr>
                <a:spLocks noChangeShapeType="1"/>
              </p:cNvSpPr>
              <p:nvPr/>
            </p:nvSpPr>
            <p:spPr bwMode="auto">
              <a:xfrm>
                <a:off x="5569" y="935"/>
                <a:ext cx="0" cy="2933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2" name="Line 377"/>
              <p:cNvSpPr>
                <a:spLocks noChangeShapeType="1"/>
              </p:cNvSpPr>
              <p:nvPr/>
            </p:nvSpPr>
            <p:spPr bwMode="auto">
              <a:xfrm>
                <a:off x="657" y="1184"/>
                <a:ext cx="0" cy="2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3" name="Line 379"/>
              <p:cNvSpPr>
                <a:spLocks noChangeShapeType="1"/>
              </p:cNvSpPr>
              <p:nvPr/>
            </p:nvSpPr>
            <p:spPr bwMode="auto">
              <a:xfrm>
                <a:off x="929" y="1184"/>
                <a:ext cx="0" cy="2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4" name="Line 381"/>
              <p:cNvSpPr>
                <a:spLocks noChangeShapeType="1"/>
              </p:cNvSpPr>
              <p:nvPr/>
            </p:nvSpPr>
            <p:spPr bwMode="auto">
              <a:xfrm>
                <a:off x="1201" y="1184"/>
                <a:ext cx="0" cy="2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5" name="Line 383"/>
              <p:cNvSpPr>
                <a:spLocks noChangeShapeType="1"/>
              </p:cNvSpPr>
              <p:nvPr/>
            </p:nvSpPr>
            <p:spPr bwMode="auto">
              <a:xfrm>
                <a:off x="1473" y="1184"/>
                <a:ext cx="0" cy="2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6" name="Line 385"/>
              <p:cNvSpPr>
                <a:spLocks noChangeShapeType="1"/>
              </p:cNvSpPr>
              <p:nvPr/>
            </p:nvSpPr>
            <p:spPr bwMode="auto">
              <a:xfrm>
                <a:off x="1700" y="1184"/>
                <a:ext cx="0" cy="2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7" name="Line 387"/>
              <p:cNvSpPr>
                <a:spLocks noChangeShapeType="1"/>
              </p:cNvSpPr>
              <p:nvPr/>
            </p:nvSpPr>
            <p:spPr bwMode="auto">
              <a:xfrm>
                <a:off x="1927" y="1184"/>
                <a:ext cx="0" cy="2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8" name="Line 389"/>
              <p:cNvSpPr>
                <a:spLocks noChangeShapeType="1"/>
              </p:cNvSpPr>
              <p:nvPr/>
            </p:nvSpPr>
            <p:spPr bwMode="auto">
              <a:xfrm>
                <a:off x="2154" y="1184"/>
                <a:ext cx="0" cy="2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59" name="Line 391"/>
              <p:cNvSpPr>
                <a:spLocks noChangeShapeType="1"/>
              </p:cNvSpPr>
              <p:nvPr/>
            </p:nvSpPr>
            <p:spPr bwMode="auto">
              <a:xfrm>
                <a:off x="2381" y="1184"/>
                <a:ext cx="0" cy="2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0" name="Line 393"/>
              <p:cNvSpPr>
                <a:spLocks noChangeShapeType="1"/>
              </p:cNvSpPr>
              <p:nvPr/>
            </p:nvSpPr>
            <p:spPr bwMode="auto">
              <a:xfrm>
                <a:off x="2607" y="1184"/>
                <a:ext cx="0" cy="2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1" name="Line 395"/>
              <p:cNvSpPr>
                <a:spLocks noChangeShapeType="1"/>
              </p:cNvSpPr>
              <p:nvPr/>
            </p:nvSpPr>
            <p:spPr bwMode="auto">
              <a:xfrm>
                <a:off x="2834" y="1184"/>
                <a:ext cx="0" cy="2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2" name="Line 397"/>
              <p:cNvSpPr>
                <a:spLocks noChangeShapeType="1"/>
              </p:cNvSpPr>
              <p:nvPr/>
            </p:nvSpPr>
            <p:spPr bwMode="auto">
              <a:xfrm>
                <a:off x="3061" y="1184"/>
                <a:ext cx="0" cy="26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63" name="Line 422"/>
              <p:cNvSpPr>
                <a:spLocks noChangeShapeType="1"/>
              </p:cNvSpPr>
              <p:nvPr/>
            </p:nvSpPr>
            <p:spPr bwMode="auto">
              <a:xfrm>
                <a:off x="385" y="3619"/>
                <a:ext cx="518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076" name="Line 413"/>
            <p:cNvSpPr>
              <a:spLocks noChangeShapeType="1"/>
            </p:cNvSpPr>
            <p:nvPr/>
          </p:nvSpPr>
          <p:spPr bwMode="auto">
            <a:xfrm>
              <a:off x="5076825" y="2492375"/>
              <a:ext cx="217488" cy="0"/>
            </a:xfrm>
            <a:prstGeom prst="line">
              <a:avLst/>
            </a:prstGeom>
            <a:noFill/>
            <a:ln w="76200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" name="Line 414"/>
            <p:cNvSpPr>
              <a:spLocks noChangeShapeType="1"/>
            </p:cNvSpPr>
            <p:nvPr/>
          </p:nvSpPr>
          <p:spPr bwMode="auto">
            <a:xfrm>
              <a:off x="4500563" y="2852738"/>
              <a:ext cx="576262" cy="0"/>
            </a:xfrm>
            <a:prstGeom prst="line">
              <a:avLst/>
            </a:prstGeom>
            <a:noFill/>
            <a:ln w="76200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" name="Line 415"/>
            <p:cNvSpPr>
              <a:spLocks noChangeShapeType="1"/>
            </p:cNvSpPr>
            <p:nvPr/>
          </p:nvSpPr>
          <p:spPr bwMode="auto">
            <a:xfrm>
              <a:off x="4427538" y="3284538"/>
              <a:ext cx="73025" cy="0"/>
            </a:xfrm>
            <a:prstGeom prst="line">
              <a:avLst/>
            </a:prstGeom>
            <a:noFill/>
            <a:ln w="76200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9" name="Line 416"/>
            <p:cNvSpPr>
              <a:spLocks noChangeShapeType="1"/>
            </p:cNvSpPr>
            <p:nvPr/>
          </p:nvSpPr>
          <p:spPr bwMode="auto">
            <a:xfrm>
              <a:off x="4140200" y="3860800"/>
              <a:ext cx="288925" cy="0"/>
            </a:xfrm>
            <a:prstGeom prst="line">
              <a:avLst/>
            </a:prstGeom>
            <a:noFill/>
            <a:ln w="76200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" name="Line 417"/>
            <p:cNvSpPr>
              <a:spLocks noChangeShapeType="1"/>
            </p:cNvSpPr>
            <p:nvPr/>
          </p:nvSpPr>
          <p:spPr bwMode="auto">
            <a:xfrm>
              <a:off x="2700338" y="4365625"/>
              <a:ext cx="1441450" cy="0"/>
            </a:xfrm>
            <a:prstGeom prst="line">
              <a:avLst/>
            </a:prstGeom>
            <a:noFill/>
            <a:ln w="76200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" name="Line 418"/>
            <p:cNvSpPr>
              <a:spLocks noChangeShapeType="1"/>
            </p:cNvSpPr>
            <p:nvPr/>
          </p:nvSpPr>
          <p:spPr bwMode="auto">
            <a:xfrm>
              <a:off x="2484438" y="4724400"/>
              <a:ext cx="217487" cy="0"/>
            </a:xfrm>
            <a:prstGeom prst="line">
              <a:avLst/>
            </a:prstGeom>
            <a:noFill/>
            <a:ln w="76200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" name="Line 419"/>
            <p:cNvSpPr>
              <a:spLocks noChangeShapeType="1"/>
            </p:cNvSpPr>
            <p:nvPr/>
          </p:nvSpPr>
          <p:spPr bwMode="auto">
            <a:xfrm>
              <a:off x="2339975" y="5229225"/>
              <a:ext cx="217488" cy="0"/>
            </a:xfrm>
            <a:prstGeom prst="line">
              <a:avLst/>
            </a:prstGeom>
            <a:noFill/>
            <a:ln w="76200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" name="Line 420"/>
            <p:cNvSpPr>
              <a:spLocks noChangeShapeType="1"/>
            </p:cNvSpPr>
            <p:nvPr/>
          </p:nvSpPr>
          <p:spPr bwMode="auto">
            <a:xfrm>
              <a:off x="1908175" y="5589588"/>
              <a:ext cx="433388" cy="0"/>
            </a:xfrm>
            <a:prstGeom prst="line">
              <a:avLst/>
            </a:prstGeom>
            <a:noFill/>
            <a:ln w="76200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" name="Line 452"/>
            <p:cNvSpPr>
              <a:spLocks noChangeShapeType="1"/>
            </p:cNvSpPr>
            <p:nvPr/>
          </p:nvSpPr>
          <p:spPr bwMode="auto">
            <a:xfrm>
              <a:off x="1908175" y="5949950"/>
              <a:ext cx="3384550" cy="0"/>
            </a:xfrm>
            <a:prstGeom prst="line">
              <a:avLst/>
            </a:prstGeom>
            <a:noFill/>
            <a:ln w="76200">
              <a:solidFill>
                <a:schemeClr val="tx2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3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229600" cy="955675"/>
          </a:xfrm>
          <a:noFill/>
        </p:spPr>
        <p:txBody>
          <a:bodyPr/>
          <a:lstStyle/>
          <a:p>
            <a:pPr algn="ctr" eaLnBrk="1" hangingPunct="1"/>
            <a:r>
              <a:rPr lang="ar-SA" dirty="0">
                <a:cs typeface="B Yagut" pitchFamily="2" charset="-78"/>
              </a:rPr>
              <a:t>جدول زمان بندي مراحل اجرايي طرح 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3B7E6A-4A64-6D48-9EBD-54C2E08DD934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057400"/>
            <a:ext cx="8374380" cy="4419600"/>
          </a:xfrm>
          <a:noFill/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28600" y="533400"/>
            <a:ext cx="8229600" cy="95567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Yagut" pitchFamily="2" charset="-78"/>
              </a:rPr>
              <a:t>جدول زمان بندي مراحل اجرايي طرح 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32BB96-C07B-09F3-A7A3-834BB26F144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Yagut" pitchFamily="2" charset="-78"/>
              </a:rPr>
              <a:t>مدیریت، نظارت و ارزشیابی 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 algn="r" rtl="1"/>
            <a:r>
              <a:rPr lang="fa-IR" dirty="0">
                <a:cs typeface="B Yagut" pitchFamily="2" charset="-78"/>
              </a:rPr>
              <a:t>انجام تحقیقات معمولاً به صورت گروهی می باشند و لذا بایست اصول مربوط به کار تیمی در آنها رعایت شود.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1000" y="3048000"/>
            <a:ext cx="8229600" cy="3276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B Yagut" pitchFamily="2" charset="-78"/>
              </a:rPr>
              <a:t>شفافیت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Yagut" pitchFamily="2" charset="-78"/>
              </a:rPr>
              <a:t>: روشن بودن وظیفه و مسئولیت های هر فرد و حقوق مادی و معنوی ایشان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B Yagut" pitchFamily="2" charset="-78"/>
              </a:rPr>
              <a:t>متناسب بودن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Yagut" pitchFamily="2" charset="-78"/>
              </a:rPr>
              <a:t>: حجم و نوع کار محوله باید متناسب با وقت و توانمندی هر فرد باشد.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B Yagut" pitchFamily="2" charset="-78"/>
              </a:rPr>
              <a:t>ایجاد حس کار گروهی</a:t>
            </a:r>
            <a:r>
              <a:rPr kumimoji="0" lang="fa-I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Yagut" pitchFamily="2" charset="-78"/>
              </a:rPr>
              <a:t>: باید مشارکت فعال و احساس مسئولیت افراد به شکل مناسبی در نظر گرفته شود.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Yagut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5A75BB-E4BD-CC31-5289-8D70EECFD4D7}"/>
              </a:ext>
            </a:extLst>
          </p:cNvPr>
          <p:cNvSpPr/>
          <p:nvPr/>
        </p:nvSpPr>
        <p:spPr>
          <a:xfrm>
            <a:off x="7162800" y="6126162"/>
            <a:ext cx="1524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FA20C9-129A-D24C-237D-2F8791E59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9744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Yagut" pitchFamily="2" charset="-78"/>
              </a:rPr>
              <a:t>مسئولیتهای مدیر پروژه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57400"/>
            <a:ext cx="8229600" cy="4525963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>
                <a:cs typeface="B Yagut" pitchFamily="2" charset="-78"/>
              </a:rPr>
              <a:t>تقسیم وظایف و ارایه شفاف مسئولیتها به افراد همکار</a:t>
            </a:r>
          </a:p>
          <a:p>
            <a:pPr algn="r" rtl="1"/>
            <a:r>
              <a:rPr lang="fa-IR" dirty="0">
                <a:cs typeface="B Yagut" pitchFamily="2" charset="-78"/>
              </a:rPr>
              <a:t>پایش فعالیتها متناسب با جدول زمانبندی</a:t>
            </a:r>
          </a:p>
          <a:p>
            <a:pPr algn="r" rtl="1"/>
            <a:r>
              <a:rPr lang="fa-IR" dirty="0">
                <a:cs typeface="B Yagut" pitchFamily="2" charset="-78"/>
              </a:rPr>
              <a:t>مستند نمودن روند اجرایی کار</a:t>
            </a:r>
          </a:p>
          <a:p>
            <a:pPr algn="r" rtl="1"/>
            <a:r>
              <a:rPr lang="fa-IR" dirty="0">
                <a:cs typeface="B Yagut" pitchFamily="2" charset="-78"/>
              </a:rPr>
              <a:t>نظارت بر مدیریت مالی تحقیق</a:t>
            </a:r>
          </a:p>
          <a:p>
            <a:pPr algn="r" rtl="1"/>
            <a:r>
              <a:rPr lang="fa-IR" dirty="0">
                <a:cs typeface="B Yagut" pitchFamily="2" charset="-78"/>
              </a:rPr>
              <a:t>شناسایی نقاط اصطکاک و تلاش برای رفع آنها</a:t>
            </a:r>
          </a:p>
          <a:p>
            <a:pPr algn="r" rtl="1"/>
            <a:r>
              <a:rPr lang="fa-IR" dirty="0">
                <a:cs typeface="B Yagut" pitchFamily="2" charset="-78"/>
              </a:rPr>
              <a:t>تدبیر امور غیر مترقبه</a:t>
            </a:r>
          </a:p>
          <a:p>
            <a:pPr algn="r" rtl="1"/>
            <a:r>
              <a:rPr lang="fa-IR" dirty="0">
                <a:cs typeface="B Yagut" pitchFamily="2" charset="-78"/>
              </a:rPr>
              <a:t>زنده نگاه داشتن روح کار گروهی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7160F-CA54-3AC8-3A73-9C1E48876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138384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Yagut" pitchFamily="2" charset="-78"/>
              </a:rPr>
              <a:t>تضمین کیفیت و کنترل کیفی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738710"/>
          </a:xfrm>
        </p:spPr>
        <p:txBody>
          <a:bodyPr/>
          <a:lstStyle/>
          <a:p>
            <a:pPr algn="r" rtl="1"/>
            <a:r>
              <a:rPr lang="fa-IR" dirty="0">
                <a:solidFill>
                  <a:srgbClr val="FF0000"/>
                </a:solidFill>
                <a:cs typeface="B Yagut" pitchFamily="2" charset="-78"/>
              </a:rPr>
              <a:t>تضمین کیفیت </a:t>
            </a:r>
            <a:r>
              <a:rPr lang="fa-IR" dirty="0">
                <a:cs typeface="B Yagut" pitchFamily="2" charset="-78"/>
              </a:rPr>
              <a:t>(</a:t>
            </a:r>
            <a:r>
              <a:rPr lang="en-US" dirty="0">
                <a:cs typeface="B Yagut" pitchFamily="2" charset="-78"/>
              </a:rPr>
              <a:t>quality assurance</a:t>
            </a:r>
            <a:r>
              <a:rPr lang="fa-IR" dirty="0">
                <a:cs typeface="B Yagut" pitchFamily="2" charset="-78"/>
              </a:rPr>
              <a:t>) یعنی تلاش برای حفظ کیفیت کار قبل از شروع. برای رسیدن این مهم باید</a:t>
            </a:r>
          </a:p>
          <a:p>
            <a:pPr lvl="1" algn="r" rtl="1"/>
            <a:r>
              <a:rPr lang="fa-IR" dirty="0">
                <a:cs typeface="B Yagut" pitchFamily="2" charset="-78"/>
              </a:rPr>
              <a:t>پروتکل تحقیق دقیق باشد</a:t>
            </a:r>
          </a:p>
          <a:p>
            <a:pPr lvl="1" algn="r" rtl="1"/>
            <a:r>
              <a:rPr lang="fa-IR" dirty="0">
                <a:cs typeface="B Yagut" pitchFamily="2" charset="-78"/>
              </a:rPr>
              <a:t>افراد تیم تحقیق درست انتخاب و دقیق آموزش داده شوند</a:t>
            </a:r>
          </a:p>
          <a:p>
            <a:pPr lvl="1" algn="r" rtl="1"/>
            <a:r>
              <a:rPr lang="fa-IR" dirty="0">
                <a:cs typeface="B Yagut" pitchFamily="2" charset="-78"/>
              </a:rPr>
              <a:t>پیش مطالعه انجام شود</a:t>
            </a:r>
          </a:p>
          <a:p>
            <a:pPr algn="r" rtl="1"/>
            <a:r>
              <a:rPr lang="fa-IR" dirty="0">
                <a:solidFill>
                  <a:srgbClr val="FF0000"/>
                </a:solidFill>
                <a:cs typeface="B Yagut" pitchFamily="2" charset="-78"/>
              </a:rPr>
              <a:t>کنترل کیفی </a:t>
            </a:r>
            <a:r>
              <a:rPr lang="fa-IR" dirty="0">
                <a:cs typeface="B Yagut" pitchFamily="2" charset="-78"/>
              </a:rPr>
              <a:t>(</a:t>
            </a:r>
            <a:r>
              <a:rPr lang="en-US" dirty="0">
                <a:cs typeface="B Yagut" pitchFamily="2" charset="-78"/>
              </a:rPr>
              <a:t>quality assessment</a:t>
            </a:r>
            <a:r>
              <a:rPr lang="fa-IR" dirty="0">
                <a:cs typeface="B Yagut" pitchFamily="2" charset="-78"/>
              </a:rPr>
              <a:t>) یعنی تلاش برای حفظ کیفیت و سنجش آن در حین انجام کار با پایش دقیق کار و نظارت مناسب. 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2D118B-F12B-A656-6C93-D1FEEB181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63696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229600" cy="1143000"/>
          </a:xfrm>
        </p:spPr>
        <p:txBody>
          <a:bodyPr/>
          <a:lstStyle/>
          <a:p>
            <a:r>
              <a:rPr lang="fa-IR" b="1" dirty="0">
                <a:cs typeface="B Yagut" pitchFamily="2" charset="-78"/>
              </a:rPr>
              <a:t>دسته بندی هزینه های تحقیق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472518" cy="4210072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>
                <a:cs typeface="B Yagut" pitchFamily="2" charset="-78"/>
              </a:rPr>
              <a:t>هزینه های پرسنلی</a:t>
            </a:r>
          </a:p>
          <a:p>
            <a:pPr algn="r" rtl="1"/>
            <a:r>
              <a:rPr lang="fa-IR" dirty="0">
                <a:cs typeface="B Yagut" pitchFamily="2" charset="-78"/>
              </a:rPr>
              <a:t>هزینه های خرید خدمات</a:t>
            </a:r>
          </a:p>
          <a:p>
            <a:pPr algn="r" rtl="1"/>
            <a:r>
              <a:rPr lang="fa-IR" dirty="0">
                <a:cs typeface="B Yagut" pitchFamily="2" charset="-78"/>
              </a:rPr>
              <a:t>هزینه های تجهیزاتی</a:t>
            </a:r>
          </a:p>
          <a:p>
            <a:pPr algn="r" rtl="1"/>
            <a:r>
              <a:rPr lang="fa-IR" dirty="0">
                <a:cs typeface="B Yagut" pitchFamily="2" charset="-78"/>
              </a:rPr>
              <a:t>هزینه های مواد و وسایل مصرفی</a:t>
            </a:r>
          </a:p>
          <a:p>
            <a:pPr algn="r" rtl="1"/>
            <a:r>
              <a:rPr lang="fa-IR" dirty="0">
                <a:cs typeface="B Yagut" pitchFamily="2" charset="-78"/>
              </a:rPr>
              <a:t>هزینه های مسافرتها</a:t>
            </a:r>
          </a:p>
          <a:p>
            <a:pPr algn="r" rtl="1"/>
            <a:r>
              <a:rPr lang="fa-IR" dirty="0">
                <a:cs typeface="B Yagut" pitchFamily="2" charset="-78"/>
              </a:rPr>
              <a:t>هزینه متفرقه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1F609F-A757-DF9A-23B7-4DB4A3E1C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45360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948</Words>
  <Application>Microsoft Office PowerPoint</Application>
  <PresentationFormat>On-screen Show (4:3)</PresentationFormat>
  <Paragraphs>145</Paragraphs>
  <Slides>17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B Badr</vt:lpstr>
      <vt:lpstr>B Yagut</vt:lpstr>
      <vt:lpstr>Calibri</vt:lpstr>
      <vt:lpstr>Harlow Solid Italic</vt:lpstr>
      <vt:lpstr>Wingdings</vt:lpstr>
      <vt:lpstr>Office Theme</vt:lpstr>
      <vt:lpstr>زمان بندی و بودجه</vt:lpstr>
      <vt:lpstr>PowerPoint Presentation</vt:lpstr>
      <vt:lpstr>تعیین فعالیت های مهم تحقیق</vt:lpstr>
      <vt:lpstr>جدول زمان بندي مراحل اجرايي طرح </vt:lpstr>
      <vt:lpstr>PowerPoint Presentation</vt:lpstr>
      <vt:lpstr>مدیریت، نظارت و ارزشیابی </vt:lpstr>
      <vt:lpstr>مسئولیتهای مدیر پروژه</vt:lpstr>
      <vt:lpstr>تضمین کیفیت و کنترل کیفی</vt:lpstr>
      <vt:lpstr>دسته بندی هزینه های تحقیق</vt:lpstr>
      <vt:lpstr>شیوه نگارش هزینه ها</vt:lpstr>
      <vt:lpstr>هزینه های پرسنلی</vt:lpstr>
      <vt:lpstr>خرید خدمت</vt:lpstr>
      <vt:lpstr>هزینه های تجهیزات</vt:lpstr>
      <vt:lpstr>هزینه های تجهیزات</vt:lpstr>
      <vt:lpstr>مسافرت ها</vt:lpstr>
      <vt:lpstr>هزینه های متفرقه</vt:lpstr>
      <vt:lpstr>طرح های بین سازمانی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زمان بندی و بودجه</dc:title>
  <dc:creator>Eslami</dc:creator>
  <cp:lastModifiedBy>ahmad naghibzadeh tahami</cp:lastModifiedBy>
  <cp:revision>10</cp:revision>
  <dcterms:modified xsi:type="dcterms:W3CDTF">2024-07-02T01:49:19Z</dcterms:modified>
</cp:coreProperties>
</file>