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57" r:id="rId3"/>
    <p:sldId id="268" r:id="rId4"/>
    <p:sldId id="297" r:id="rId5"/>
    <p:sldId id="314" r:id="rId6"/>
    <p:sldId id="259" r:id="rId7"/>
    <p:sldId id="267" r:id="rId8"/>
    <p:sldId id="307" r:id="rId9"/>
    <p:sldId id="298" r:id="rId10"/>
    <p:sldId id="301" r:id="rId11"/>
    <p:sldId id="261" r:id="rId12"/>
    <p:sldId id="326" r:id="rId13"/>
    <p:sldId id="327" r:id="rId14"/>
    <p:sldId id="328" r:id="rId15"/>
    <p:sldId id="329" r:id="rId16"/>
    <p:sldId id="330" r:id="rId17"/>
    <p:sldId id="296" r:id="rId18"/>
    <p:sldId id="342" r:id="rId19"/>
    <p:sldId id="310" r:id="rId20"/>
    <p:sldId id="311" r:id="rId21"/>
    <p:sldId id="331" r:id="rId22"/>
    <p:sldId id="343" r:id="rId23"/>
    <p:sldId id="308" r:id="rId24"/>
    <p:sldId id="325" r:id="rId25"/>
    <p:sldId id="332" r:id="rId26"/>
    <p:sldId id="340" r:id="rId27"/>
    <p:sldId id="300" r:id="rId28"/>
    <p:sldId id="272" r:id="rId29"/>
    <p:sldId id="317" r:id="rId30"/>
    <p:sldId id="270" r:id="rId31"/>
    <p:sldId id="293" r:id="rId32"/>
    <p:sldId id="312" r:id="rId33"/>
    <p:sldId id="263" r:id="rId34"/>
    <p:sldId id="264" r:id="rId35"/>
    <p:sldId id="271" r:id="rId36"/>
    <p:sldId id="292" r:id="rId37"/>
    <p:sldId id="337" r:id="rId38"/>
    <p:sldId id="338" r:id="rId39"/>
    <p:sldId id="339" r:id="rId40"/>
    <p:sldId id="273" r:id="rId41"/>
    <p:sldId id="335" r:id="rId42"/>
    <p:sldId id="347" r:id="rId43"/>
    <p:sldId id="344" r:id="rId44"/>
    <p:sldId id="336" r:id="rId45"/>
    <p:sldId id="275" r:id="rId46"/>
    <p:sldId id="333" r:id="rId47"/>
    <p:sldId id="334" r:id="rId48"/>
    <p:sldId id="346" r:id="rId49"/>
    <p:sldId id="319" r:id="rId50"/>
    <p:sldId id="276"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34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1688C7-1D6D-5843-8D39-A9B0C674F9F1}"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266406351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1688C7-1D6D-5843-8D39-A9B0C674F9F1}"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4136423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1688C7-1D6D-5843-8D39-A9B0C674F9F1}"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9BB2B3-EAF6-9341-9F13-B7334226BCC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1410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31688C7-1D6D-5843-8D39-A9B0C674F9F1}"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1395869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31688C7-1D6D-5843-8D39-A9B0C674F9F1}"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BB2B3-EAF6-9341-9F13-B7334226BCC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5255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31688C7-1D6D-5843-8D39-A9B0C674F9F1}"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4183157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1688C7-1D6D-5843-8D39-A9B0C674F9F1}"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3762860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1688C7-1D6D-5843-8D39-A9B0C674F9F1}"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3312098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lvl1pPr algn="ctr">
              <a:defRPr sz="3600">
                <a:cs typeface="B Titr" panose="00000700000000000000" pitchFamily="2" charset="-78"/>
              </a:defRPr>
            </a:lvl1pPr>
          </a:lstStyle>
          <a:p>
            <a:r>
              <a:rPr lang="en-US" dirty="0"/>
              <a:t>Click to edit Master title style</a:t>
            </a:r>
          </a:p>
        </p:txBody>
      </p:sp>
      <p:sp>
        <p:nvSpPr>
          <p:cNvPr id="3" name="Content Placeholder 2"/>
          <p:cNvSpPr>
            <a:spLocks noGrp="1"/>
          </p:cNvSpPr>
          <p:nvPr>
            <p:ph idx="1"/>
          </p:nvPr>
        </p:nvSpPr>
        <p:spPr>
          <a:xfrm>
            <a:off x="2589212" y="2133600"/>
            <a:ext cx="8915400" cy="3777622"/>
          </a:xfrm>
        </p:spPr>
        <p:txBody>
          <a:bodyPr>
            <a:normAutofit/>
          </a:bodyPr>
          <a:lstStyle>
            <a:lvl1pPr algn="r" rtl="1">
              <a:lnSpc>
                <a:spcPct val="150000"/>
              </a:lnSpc>
              <a:defRPr sz="2000">
                <a:cs typeface="B Nazanin" panose="00000400000000000000" pitchFamily="2" charset="-78"/>
              </a:defRPr>
            </a:lvl1pPr>
            <a:lvl2pPr algn="r" rtl="1">
              <a:lnSpc>
                <a:spcPct val="150000"/>
              </a:lnSpc>
              <a:defRPr sz="2000">
                <a:cs typeface="B Nazanin" panose="00000400000000000000" pitchFamily="2" charset="-78"/>
              </a:defRPr>
            </a:lvl2pPr>
            <a:lvl3pPr algn="r" rtl="1">
              <a:lnSpc>
                <a:spcPct val="150000"/>
              </a:lnSpc>
              <a:defRPr sz="2000">
                <a:cs typeface="B Nazanin" panose="00000400000000000000" pitchFamily="2" charset="-78"/>
              </a:defRPr>
            </a:lvl3pPr>
            <a:lvl4pPr algn="r" rtl="1">
              <a:lnSpc>
                <a:spcPct val="150000"/>
              </a:lnSpc>
              <a:defRPr sz="2000">
                <a:cs typeface="B Nazanin" panose="00000400000000000000" pitchFamily="2" charset="-78"/>
              </a:defRPr>
            </a:lvl4pPr>
            <a:lvl5pPr algn="r" rtl="1">
              <a:lnSpc>
                <a:spcPct val="150000"/>
              </a:lnSpc>
              <a:defRPr sz="2000">
                <a:cs typeface="B Nazanin" panose="00000400000000000000" pitchFamily="2" charset="-7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31688C7-1D6D-5843-8D39-A9B0C674F9F1}"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3249199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1688C7-1D6D-5843-8D39-A9B0C674F9F1}"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167409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1688C7-1D6D-5843-8D39-A9B0C674F9F1}"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97283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1688C7-1D6D-5843-8D39-A9B0C674F9F1}" type="datetimeFigureOut">
              <a:rPr lang="en-US" smtClean="0"/>
              <a:t>1/6/2021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208950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1688C7-1D6D-5843-8D39-A9B0C674F9F1}" type="datetimeFigureOut">
              <a:rPr lang="en-US" smtClean="0"/>
              <a:t>1/6/2021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578460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688C7-1D6D-5843-8D39-A9B0C674F9F1}" type="datetimeFigureOut">
              <a:rPr lang="en-US" smtClean="0"/>
              <a:t>1/6/2021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364569990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1688C7-1D6D-5843-8D39-A9B0C674F9F1}"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17061196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1688C7-1D6D-5843-8D39-A9B0C674F9F1}"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BB2B3-EAF6-9341-9F13-B7334226BCC0}" type="slidenum">
              <a:rPr lang="en-US" smtClean="0"/>
              <a:t>‹#›</a:t>
            </a:fld>
            <a:endParaRPr lang="en-US"/>
          </a:p>
        </p:txBody>
      </p:sp>
    </p:spTree>
    <p:extLst>
      <p:ext uri="{BB962C8B-B14F-4D97-AF65-F5344CB8AC3E}">
        <p14:creationId xmlns:p14="http://schemas.microsoft.com/office/powerpoint/2010/main" val="860477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31688C7-1D6D-5843-8D39-A9B0C674F9F1}" type="datetimeFigureOut">
              <a:rPr lang="en-US" smtClean="0"/>
              <a:t>1/6/2021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F9BB2B3-EAF6-9341-9F13-B7334226BCC0}" type="slidenum">
              <a:rPr lang="en-US" smtClean="0"/>
              <a:t>‹#›</a:t>
            </a:fld>
            <a:endParaRPr lang="en-US"/>
          </a:p>
        </p:txBody>
      </p:sp>
    </p:spTree>
    <p:extLst>
      <p:ext uri="{BB962C8B-B14F-4D97-AF65-F5344CB8AC3E}">
        <p14:creationId xmlns:p14="http://schemas.microsoft.com/office/powerpoint/2010/main" val="167030508"/>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 id="2147483921" r:id="rId12"/>
    <p:sldLayoutId id="2147483922" r:id="rId13"/>
    <p:sldLayoutId id="2147483923" r:id="rId14"/>
    <p:sldLayoutId id="2147483924" r:id="rId15"/>
    <p:sldLayoutId id="214748392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1"/>
            <a:ext cx="8915399" cy="2133600"/>
          </a:xfrm>
        </p:spPr>
        <p:txBody>
          <a:bodyPr/>
          <a:lstStyle/>
          <a:p>
            <a:r>
              <a:rPr lang="fa-IR" dirty="0">
                <a:cs typeface="B Titr" panose="00000700000000000000" pitchFamily="2" charset="-78"/>
              </a:rPr>
              <a:t> </a:t>
            </a:r>
            <a:r>
              <a:rPr lang="fa-IR" sz="3400" dirty="0">
                <a:cs typeface="B Titr" panose="00000700000000000000" pitchFamily="2" charset="-78"/>
              </a:rPr>
              <a:t>پاندمی ویروس کرونا</a:t>
            </a:r>
            <a:endParaRPr lang="en-US" sz="3400" dirty="0">
              <a:cs typeface="B Titr" panose="00000700000000000000" pitchFamily="2" charset="-78"/>
            </a:endParaRPr>
          </a:p>
        </p:txBody>
      </p:sp>
      <p:sp>
        <p:nvSpPr>
          <p:cNvPr id="3" name="Subtitle 2"/>
          <p:cNvSpPr>
            <a:spLocks noGrp="1"/>
          </p:cNvSpPr>
          <p:nvPr>
            <p:ph type="subTitle" idx="1"/>
          </p:nvPr>
        </p:nvSpPr>
        <p:spPr>
          <a:xfrm>
            <a:off x="2743200" y="4495801"/>
            <a:ext cx="7239000" cy="1407862"/>
          </a:xfrm>
        </p:spPr>
        <p:txBody>
          <a:bodyPr>
            <a:normAutofit fontScale="85000" lnSpcReduction="20000"/>
          </a:bodyPr>
          <a:lstStyle/>
          <a:p>
            <a:r>
              <a:rPr lang="fa-IR" sz="5400" dirty="0">
                <a:solidFill>
                  <a:schemeClr val="tx1">
                    <a:lumMod val="85000"/>
                    <a:lumOff val="15000"/>
                  </a:schemeClr>
                </a:solidFill>
                <a:latin typeface="+mj-lt"/>
                <a:ea typeface="+mj-ea"/>
                <a:cs typeface="+mj-cs"/>
              </a:rPr>
              <a:t> </a:t>
            </a:r>
            <a:r>
              <a:rPr lang="fa-IR" sz="4200" dirty="0">
                <a:solidFill>
                  <a:schemeClr val="tx1">
                    <a:lumMod val="85000"/>
                    <a:lumOff val="15000"/>
                  </a:schemeClr>
                </a:solidFill>
                <a:latin typeface="+mj-lt"/>
                <a:ea typeface="+mj-ea"/>
                <a:cs typeface="B Titr" panose="00000700000000000000" pitchFamily="2" charset="-78"/>
              </a:rPr>
              <a:t>و</a:t>
            </a:r>
            <a:r>
              <a:rPr lang="fa-IR" sz="5400" dirty="0">
                <a:solidFill>
                  <a:schemeClr val="tx1">
                    <a:lumMod val="85000"/>
                    <a:lumOff val="15000"/>
                  </a:schemeClr>
                </a:solidFill>
                <a:latin typeface="+mj-lt"/>
                <a:ea typeface="+mj-ea"/>
                <a:cs typeface="B Titr" panose="00000700000000000000" pitchFamily="2" charset="-78"/>
              </a:rPr>
              <a:t> </a:t>
            </a:r>
          </a:p>
          <a:p>
            <a:r>
              <a:rPr lang="fa-IR" sz="5400" dirty="0">
                <a:solidFill>
                  <a:schemeClr val="tx1">
                    <a:lumMod val="85000"/>
                    <a:lumOff val="15000"/>
                  </a:schemeClr>
                </a:solidFill>
                <a:latin typeface="+mj-lt"/>
                <a:ea typeface="+mj-ea"/>
                <a:cs typeface="B Titr" panose="00000700000000000000" pitchFamily="2" charset="-78"/>
              </a:rPr>
              <a:t>    سلامت</a:t>
            </a:r>
            <a:r>
              <a:rPr lang="fa-IR" sz="3600" dirty="0">
                <a:cs typeface="B Titr" panose="00000700000000000000" pitchFamily="2" charset="-78"/>
              </a:rPr>
              <a:t> </a:t>
            </a:r>
            <a:r>
              <a:rPr lang="fa-IR" sz="5400" dirty="0">
                <a:solidFill>
                  <a:schemeClr val="tx1">
                    <a:lumMod val="85000"/>
                    <a:lumOff val="15000"/>
                  </a:schemeClr>
                </a:solidFill>
                <a:latin typeface="+mj-lt"/>
                <a:ea typeface="+mj-ea"/>
                <a:cs typeface="B Titr" panose="00000700000000000000" pitchFamily="2" charset="-78"/>
              </a:rPr>
              <a:t>روان</a:t>
            </a:r>
            <a:r>
              <a:rPr lang="fa-IR" sz="3600" dirty="0">
                <a:cs typeface="B Titr" panose="00000700000000000000" pitchFamily="2" charset="-78"/>
              </a:rPr>
              <a:t> </a:t>
            </a:r>
            <a:endParaRPr lang="en-US" sz="3600" dirty="0">
              <a:cs typeface="B Titr" panose="00000700000000000000" pitchFamily="2" charset="-78"/>
            </a:endParaRPr>
          </a:p>
        </p:txBody>
      </p:sp>
    </p:spTree>
    <p:extLst>
      <p:ext uri="{BB962C8B-B14F-4D97-AF65-F5344CB8AC3E}">
        <p14:creationId xmlns:p14="http://schemas.microsoft.com/office/powerpoint/2010/main" val="266735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تاب آوری </a:t>
            </a:r>
            <a:endParaRPr lang="en-US" dirty="0"/>
          </a:p>
        </p:txBody>
      </p:sp>
      <p:sp>
        <p:nvSpPr>
          <p:cNvPr id="3" name="Content Placeholder 2"/>
          <p:cNvSpPr>
            <a:spLocks noGrp="1"/>
          </p:cNvSpPr>
          <p:nvPr>
            <p:ph idx="1"/>
          </p:nvPr>
        </p:nvSpPr>
        <p:spPr/>
        <p:txBody>
          <a:bodyPr/>
          <a:lstStyle/>
          <a:p>
            <a:r>
              <a:rPr lang="fa-IR" dirty="0"/>
              <a:t>آنچه که به ما کمک میکند با استرس ها و حوادث سخت کنار بیاییم تاب آوری گفته می شود (حفظ سلامت روانشناختی در مواجهه با سختی ها)</a:t>
            </a:r>
          </a:p>
          <a:p>
            <a:r>
              <a:rPr lang="fa-IR" dirty="0"/>
              <a:t> تاب آوری به این معنی نیست که تحت تاثیر مشکلات قرار نمی گیریم و ناراحت نمی شویم بلکه تعیین میکند چطور با مشکلات کنار بیاییم و سلامت روانمان را حفظ کنیم  </a:t>
            </a:r>
            <a:endParaRPr lang="en-US" dirty="0"/>
          </a:p>
        </p:txBody>
      </p:sp>
    </p:spTree>
    <p:extLst>
      <p:ext uri="{BB962C8B-B14F-4D97-AF65-F5344CB8AC3E}">
        <p14:creationId xmlns:p14="http://schemas.microsoft.com/office/powerpoint/2010/main" val="3064989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3" y="90710"/>
            <a:ext cx="8915400" cy="1280890"/>
          </a:xfrm>
        </p:spPr>
        <p:txBody>
          <a:bodyPr>
            <a:normAutofit fontScale="90000"/>
          </a:bodyPr>
          <a:lstStyle/>
          <a:p>
            <a:r>
              <a:rPr lang="fa-IR" dirty="0"/>
              <a:t>توصیه ها   و راه هایی که کمک میکند در این شرایط احساس بهتری داشته باشیم </a:t>
            </a:r>
            <a:br>
              <a:rPr lang="en-US" dirty="0"/>
            </a:br>
            <a:endParaRPr lang="en-US" dirty="0"/>
          </a:p>
        </p:txBody>
      </p:sp>
      <p:sp>
        <p:nvSpPr>
          <p:cNvPr id="3" name="Content Placeholder 2"/>
          <p:cNvSpPr>
            <a:spLocks noGrp="1"/>
          </p:cNvSpPr>
          <p:nvPr>
            <p:ph idx="1"/>
          </p:nvPr>
        </p:nvSpPr>
        <p:spPr>
          <a:xfrm>
            <a:off x="2589212" y="1600200"/>
            <a:ext cx="8612188" cy="5105400"/>
          </a:xfrm>
        </p:spPr>
        <p:txBody>
          <a:bodyPr>
            <a:normAutofit/>
          </a:bodyPr>
          <a:lstStyle/>
          <a:p>
            <a:r>
              <a:rPr lang="fa-IR" dirty="0"/>
              <a:t>بر هم نزدن ریتم روزانه و حفظ بعضی روتین های قابل اجرای قبل پاندمی </a:t>
            </a:r>
          </a:p>
          <a:p>
            <a:r>
              <a:rPr lang="fa-IR" dirty="0"/>
              <a:t> برگرداندن نظم به برنامه زندگی (خواب و بیداری(رعایت بهداشت خواب) ،تغذیه،ورزش)</a:t>
            </a:r>
          </a:p>
          <a:p>
            <a:r>
              <a:rPr lang="fa-IR" dirty="0"/>
              <a:t>در ادامه توصیه هایی  در مورد بهداشت خواب را مرور میکنیم </a:t>
            </a:r>
          </a:p>
          <a:p>
            <a:endParaRPr lang="en-US" dirty="0"/>
          </a:p>
          <a:p>
            <a:endParaRPr lang="fa-IR" dirty="0"/>
          </a:p>
          <a:p>
            <a:pPr marL="0" indent="0">
              <a:buNone/>
            </a:pPr>
            <a:endParaRPr lang="fa-IR" dirty="0"/>
          </a:p>
        </p:txBody>
      </p:sp>
    </p:spTree>
    <p:extLst>
      <p:ext uri="{BB962C8B-B14F-4D97-AF65-F5344CB8AC3E}">
        <p14:creationId xmlns:p14="http://schemas.microsoft.com/office/powerpoint/2010/main" val="1948128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dirty="0"/>
              <a:t>بهداشت خواب :</a:t>
            </a:r>
          </a:p>
        </p:txBody>
      </p:sp>
      <p:sp>
        <p:nvSpPr>
          <p:cNvPr id="3" name="Content Placeholder 2"/>
          <p:cNvSpPr>
            <a:spLocks noGrp="1"/>
          </p:cNvSpPr>
          <p:nvPr>
            <p:ph idx="1"/>
          </p:nvPr>
        </p:nvSpPr>
        <p:spPr>
          <a:xfrm>
            <a:off x="2438400" y="1600200"/>
            <a:ext cx="8993188" cy="4572000"/>
          </a:xfrm>
        </p:spPr>
        <p:txBody>
          <a:bodyPr>
            <a:noAutofit/>
          </a:bodyPr>
          <a:lstStyle/>
          <a:p>
            <a:pPr marL="0" indent="0">
              <a:buNone/>
            </a:pPr>
            <a:r>
              <a:rPr lang="fa-IR" dirty="0">
                <a:solidFill>
                  <a:schemeClr val="tx1"/>
                </a:solidFill>
              </a:rPr>
              <a:t>۱.برنامه خوابتان منظم باشد حتی اگر سرکار یا کلاس نمی روید ،یعنی هرشب سرساعت مشخصی به رختخواب بروید و ساعت مشخصی بیدار شوید .</a:t>
            </a:r>
            <a:br>
              <a:rPr lang="fa-IR" dirty="0">
                <a:solidFill>
                  <a:schemeClr val="tx1"/>
                </a:solidFill>
              </a:rPr>
            </a:br>
            <a:r>
              <a:rPr lang="fa-IR" dirty="0">
                <a:solidFill>
                  <a:schemeClr val="tx1"/>
                </a:solidFill>
              </a:rPr>
              <a:t>۲.سعی کنید محل خوابتان راحت باشد(آرام. تاریک .خنک)</a:t>
            </a:r>
            <a:br>
              <a:rPr lang="fa-IR" dirty="0">
                <a:solidFill>
                  <a:schemeClr val="tx1"/>
                </a:solidFill>
              </a:rPr>
            </a:br>
            <a:r>
              <a:rPr lang="fa-IR" dirty="0">
                <a:solidFill>
                  <a:schemeClr val="tx1"/>
                </a:solidFill>
              </a:rPr>
              <a:t>۳.سعی کنیددررختخواب خودتان بخوابیدنه روی صندلی یانیمکت یاکاناپه</a:t>
            </a:r>
            <a:br>
              <a:rPr lang="fa-IR" dirty="0">
                <a:solidFill>
                  <a:schemeClr val="tx1"/>
                </a:solidFill>
              </a:rPr>
            </a:br>
            <a:r>
              <a:rPr lang="fa-IR" dirty="0">
                <a:solidFill>
                  <a:schemeClr val="tx1"/>
                </a:solidFill>
              </a:rPr>
              <a:t>۴.درصورت امکان ۹۰ دقیقه قبل ازخواب دوش بگیریدتادمای بدن شما پایین بیاید واحساس خواب آلودگی به شما دست دهد.</a:t>
            </a:r>
            <a:br>
              <a:rPr lang="fa-IR" dirty="0">
                <a:solidFill>
                  <a:schemeClr val="tx1"/>
                </a:solidFill>
              </a:rPr>
            </a:br>
            <a:r>
              <a:rPr lang="fa-IR" dirty="0">
                <a:solidFill>
                  <a:schemeClr val="tx1"/>
                </a:solidFill>
              </a:rPr>
              <a:t>۵.قبل از خواب غذای سنگین نخورید.</a:t>
            </a:r>
            <a:br>
              <a:rPr lang="fa-IR" dirty="0">
                <a:solidFill>
                  <a:schemeClr val="tx1"/>
                </a:solidFill>
              </a:rPr>
            </a:br>
            <a:r>
              <a:rPr lang="fa-IR" dirty="0">
                <a:solidFill>
                  <a:schemeClr val="tx1"/>
                </a:solidFill>
              </a:rPr>
              <a:t>۶.ازمحرکهای قوی وتنش زا قبل ازخواب دوری کنید( بحث هایی که منجر به درگیری هیجانی می شود.برخی برنامه های تلوزیونی وبازیهای کامپیوتری).ازمصرف قهوه .سیگار.قلیان ونوشیدنی های انرژی زا درشب خودداری کنید.</a:t>
            </a:r>
          </a:p>
        </p:txBody>
      </p:sp>
    </p:spTree>
    <p:extLst>
      <p:ext uri="{BB962C8B-B14F-4D97-AF65-F5344CB8AC3E}">
        <p14:creationId xmlns:p14="http://schemas.microsoft.com/office/powerpoint/2010/main" val="3370442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dirty="0"/>
              <a:t>۷.چنانچه عادت به خواب ظهردارید سعی کنید بیشتراز یک ساعت نخوابید.</a:t>
            </a:r>
            <a:br>
              <a:rPr lang="fa-IR" dirty="0"/>
            </a:br>
            <a:r>
              <a:rPr lang="fa-IR" dirty="0"/>
              <a:t>.8.میزان فعالیت بدنتان را  درطول روز درحدمتعادلی تنظیم کنید.ورزش کردن درروز به خواب شبانه کمک می کند.(اما نه در ساعت های پایانی روز )</a:t>
            </a:r>
          </a:p>
        </p:txBody>
      </p:sp>
    </p:spTree>
    <p:extLst>
      <p:ext uri="{BB962C8B-B14F-4D97-AF65-F5344CB8AC3E}">
        <p14:creationId xmlns:p14="http://schemas.microsoft.com/office/powerpoint/2010/main" val="892397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ادامه توصیه ها </a:t>
            </a:r>
            <a:endParaRPr lang="en-US" dirty="0"/>
          </a:p>
        </p:txBody>
      </p:sp>
      <p:sp>
        <p:nvSpPr>
          <p:cNvPr id="3" name="Content Placeholder 2"/>
          <p:cNvSpPr>
            <a:spLocks noGrp="1"/>
          </p:cNvSpPr>
          <p:nvPr>
            <p:ph idx="1"/>
          </p:nvPr>
        </p:nvSpPr>
        <p:spPr/>
        <p:txBody>
          <a:bodyPr>
            <a:normAutofit/>
          </a:bodyPr>
          <a:lstStyle/>
          <a:p>
            <a:r>
              <a:rPr lang="fa-IR" dirty="0"/>
              <a:t>فاصله فیزیکی را رعایت کنید اما از نظر اجتماعی نزدیک بمانید</a:t>
            </a:r>
          </a:p>
          <a:p>
            <a:r>
              <a:rPr lang="fa-IR" dirty="0"/>
              <a:t>سیستم حمایتی از دوستان و خانواده تشکیل دهید تا در صورت نیاز با آنها تماس بگیرید</a:t>
            </a:r>
          </a:p>
          <a:p>
            <a:r>
              <a:rPr lang="fa-IR" dirty="0"/>
              <a:t>استفاده از جایگزین های فعالیت اجتماعی </a:t>
            </a:r>
          </a:p>
          <a:p>
            <a:endParaRPr lang="en-US" dirty="0"/>
          </a:p>
        </p:txBody>
      </p:sp>
    </p:spTree>
    <p:extLst>
      <p:ext uri="{BB962C8B-B14F-4D97-AF65-F5344CB8AC3E}">
        <p14:creationId xmlns:p14="http://schemas.microsoft.com/office/powerpoint/2010/main" val="1988604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اهداف تعیین کنید و فعال بمانید (کمک به دیگران ،تهیه لیست کارها ،برنامه ریزی کاری) </a:t>
            </a:r>
          </a:p>
          <a:p>
            <a:r>
              <a:rPr lang="fa-IR" dirty="0"/>
              <a:t>اولویت ها را مشخص کنید. مدیریت زمان داشته باشید. لیستی از کارهایی که باید انجام دهید درست کنید. تصمیم بگیرید انجام چه کاری در روز برایتان بیشتر اهمیت دارد و چه کارهایی را میتوانید به بعد، موکول کنید. این عمل موجب می شود بدانید کدام کارتان از اولویت برخوردار است و برای به یاد آوردن آن استرس نخواهید داشت .</a:t>
            </a:r>
          </a:p>
          <a:p>
            <a:r>
              <a:rPr lang="fa-IR" dirty="0"/>
              <a:t> برای یادگیری مهارت های  جدید برنامه ریزی کنید </a:t>
            </a:r>
          </a:p>
          <a:p>
            <a:endParaRPr lang="fa-IR" dirty="0"/>
          </a:p>
          <a:p>
            <a:endParaRPr lang="en-US" dirty="0"/>
          </a:p>
        </p:txBody>
      </p:sp>
    </p:spTree>
    <p:extLst>
      <p:ext uri="{BB962C8B-B14F-4D97-AF65-F5344CB8AC3E}">
        <p14:creationId xmlns:p14="http://schemas.microsoft.com/office/powerpoint/2010/main" val="700792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زمان استراحت و تفریح داشته باشید.</a:t>
            </a:r>
          </a:p>
          <a:p>
            <a:r>
              <a:rPr lang="fa-IR" dirty="0"/>
              <a:t>سعی کنید از زندگیتان لذت ببرید. . </a:t>
            </a:r>
          </a:p>
          <a:p>
            <a:r>
              <a:rPr lang="fa-IR" dirty="0"/>
              <a:t>انجام فعالیت های آرام بخش ( نیایش ،موسیقی، خواندن، کتاب ،فیلم دیدن )</a:t>
            </a:r>
          </a:p>
          <a:p>
            <a:r>
              <a:rPr lang="fa-IR" dirty="0"/>
              <a:t>برنامه ریزي براي فعالیت هاي لذت بخش به صورت منظم</a:t>
            </a:r>
          </a:p>
          <a:p>
            <a:endParaRPr lang="en-US" dirty="0"/>
          </a:p>
        </p:txBody>
      </p:sp>
    </p:spTree>
    <p:extLst>
      <p:ext uri="{BB962C8B-B14F-4D97-AF65-F5344CB8AC3E}">
        <p14:creationId xmlns:p14="http://schemas.microsoft.com/office/powerpoint/2010/main" val="3681834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 </a:t>
            </a:r>
            <a:endParaRPr lang="en-US" dirty="0"/>
          </a:p>
        </p:txBody>
      </p:sp>
      <p:sp>
        <p:nvSpPr>
          <p:cNvPr id="3" name="Content Placeholder 2"/>
          <p:cNvSpPr>
            <a:spLocks noGrp="1"/>
          </p:cNvSpPr>
          <p:nvPr>
            <p:ph idx="1"/>
          </p:nvPr>
        </p:nvSpPr>
        <p:spPr/>
        <p:txBody>
          <a:bodyPr>
            <a:normAutofit/>
          </a:bodyPr>
          <a:lstStyle/>
          <a:p>
            <a:r>
              <a:rPr lang="fa-IR" dirty="0"/>
              <a:t>شناسایی و پذیرش احساسات:</a:t>
            </a:r>
          </a:p>
          <a:p>
            <a:r>
              <a:rPr lang="fa-IR" dirty="0"/>
              <a:t>از تجربه احساساتی همچون خشم، غم، اضطراب شرمنده نباشید و خود را سرزنش نکنید</a:t>
            </a:r>
          </a:p>
          <a:p>
            <a:r>
              <a:rPr lang="fa-IR" dirty="0"/>
              <a:t> بلکه آنها را شناسایی کنید </a:t>
            </a:r>
          </a:p>
          <a:p>
            <a:r>
              <a:rPr lang="fa-IR" dirty="0"/>
              <a:t>هیجانات خود را به همان شکلی که هستند بپذیرید </a:t>
            </a:r>
          </a:p>
          <a:p>
            <a:r>
              <a:rPr lang="fa-IR" dirty="0"/>
              <a:t>در مورد آنها صحبت کنید</a:t>
            </a:r>
          </a:p>
          <a:p>
            <a:r>
              <a:rPr lang="fa-IR" dirty="0"/>
              <a:t>به هیجان هاي خود بدون قضاوت و سوگیري توجه کنید </a:t>
            </a:r>
          </a:p>
          <a:p>
            <a:endParaRPr lang="fa-IR" dirty="0"/>
          </a:p>
          <a:p>
            <a:endParaRPr lang="fa-IR" dirty="0"/>
          </a:p>
          <a:p>
            <a:endParaRPr lang="en-US" dirty="0"/>
          </a:p>
        </p:txBody>
      </p:sp>
    </p:spTree>
    <p:extLst>
      <p:ext uri="{BB962C8B-B14F-4D97-AF65-F5344CB8AC3E}">
        <p14:creationId xmlns:p14="http://schemas.microsoft.com/office/powerpoint/2010/main" val="4208036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محدود کردن منابع استرس </a:t>
            </a:r>
          </a:p>
          <a:p>
            <a:r>
              <a:rPr lang="fa-IR" dirty="0"/>
              <a:t>استفاده از روش های آرام سازی براي کاهش تنش جسمانی (آرام سازی عضلانی ، تنفس عمیق ،یوگا) </a:t>
            </a:r>
          </a:p>
          <a:p>
            <a:r>
              <a:rPr lang="fa-IR" dirty="0"/>
              <a:t>استفاده از فنون ذهن آگاهی </a:t>
            </a:r>
          </a:p>
        </p:txBody>
      </p:sp>
    </p:spTree>
    <p:extLst>
      <p:ext uri="{BB962C8B-B14F-4D97-AF65-F5344CB8AC3E}">
        <p14:creationId xmlns:p14="http://schemas.microsoft.com/office/powerpoint/2010/main" val="2370601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تنفس عمیق </a:t>
            </a:r>
            <a:endParaRPr lang="en-US" dirty="0"/>
          </a:p>
        </p:txBody>
      </p:sp>
      <p:sp>
        <p:nvSpPr>
          <p:cNvPr id="3" name="Content Placeholder 2"/>
          <p:cNvSpPr>
            <a:spLocks noGrp="1"/>
          </p:cNvSpPr>
          <p:nvPr>
            <p:ph idx="1"/>
          </p:nvPr>
        </p:nvSpPr>
        <p:spPr>
          <a:xfrm>
            <a:off x="2057400" y="1524000"/>
            <a:ext cx="8915400" cy="4724400"/>
          </a:xfrm>
        </p:spPr>
        <p:txBody>
          <a:bodyPr>
            <a:normAutofit/>
          </a:bodyPr>
          <a:lstStyle/>
          <a:p>
            <a:pPr algn="just"/>
            <a:r>
              <a:rPr lang="ar-SA" dirty="0"/>
              <a:t>هنگامی که شما مضطرب هستید، تمایل دارید نفس‌های سریع داشته باشید، و این پیام به مغز شما ارسال می‌شود. به همین دلیل است که نفس‌های طولانی و عمیق آرام بخش، این حلقه را مختل می‌کند و به آرامش شما کمک می‌کند.</a:t>
            </a:r>
            <a:endParaRPr lang="fa-IR" dirty="0"/>
          </a:p>
          <a:p>
            <a:pPr algn="just"/>
            <a:r>
              <a:rPr lang="ar-SA" dirty="0"/>
              <a:t>برای تمرین  تنفس شکمی </a:t>
            </a:r>
            <a:r>
              <a:rPr lang="fa-IR" dirty="0"/>
              <a:t>دست راست را روی شکم و دست چپ را روی سینه قرار دهید . از راه بینی به طور عمیق با کندترین سرعت ممکن هوا را به درون ریه ببرید و تا جایی که ممکن است ریه را پر از هوا کنید .همچنان که نفس میکشید بالا امدن دستی که بر روی شکم قرار دارد را احساس کنید توجه کنید که دست دیگر شما که بر روی سینه قرار دارد باید  فقط کمی بالا بیاید. </a:t>
            </a:r>
          </a:p>
          <a:p>
            <a:pPr algn="just"/>
            <a:r>
              <a:rPr lang="fa-IR" dirty="0"/>
              <a:t>پس از آن که ریه به اندازه کافی پر شد تا ۴ شماره مکث کنید، سپس سعی کنید هوا را با کندترین سرعت ممکن از طریق دهان به بیرون هدایت کنید پس از آن به احساس ارامش خود توجه کنید.</a:t>
            </a:r>
            <a:endParaRPr lang="en-US" dirty="0"/>
          </a:p>
        </p:txBody>
      </p:sp>
    </p:spTree>
    <p:extLst>
      <p:ext uri="{BB962C8B-B14F-4D97-AF65-F5344CB8AC3E}">
        <p14:creationId xmlns:p14="http://schemas.microsoft.com/office/powerpoint/2010/main" val="258441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a:t>پاندمی ویروس کرونا بحرانی جدی در حال حاضر بوجود آورده است  و عواقب زیادی از جنبه های اجتماعی، اقتصادی، سیاسی ، روانشناختی و.... دارد .</a:t>
            </a:r>
          </a:p>
          <a:p>
            <a:r>
              <a:rPr lang="fa-IR" dirty="0"/>
              <a:t>بحران به شرایط استرس زایی گفته می شود که منابع افراد و جامعه برای سازگاری، مدیریت و گذر از آن محدود است لذا افراد احساس خطر ،ناتوانی و درماندگی و فقدان کنترل بر شرایط میکنند .</a:t>
            </a:r>
          </a:p>
          <a:p>
            <a:r>
              <a:rPr lang="fa-IR" dirty="0"/>
              <a:t>شیوع ناگهانی ویروس و پاندمی تاثیرات عمیقی بر سلامت روان دارد .</a:t>
            </a:r>
          </a:p>
          <a:p>
            <a:r>
              <a:rPr lang="fa-IR" dirty="0"/>
              <a:t>در گذشته نیز شیوع بیماریها اثرات منفی بر سلامت روان داشته است. </a:t>
            </a:r>
          </a:p>
          <a:p>
            <a:r>
              <a:rPr lang="fa-IR" dirty="0"/>
              <a:t>پاندمی ویروس کرونا تجربه ای جدید در عصر حاضر است و نیاز به سال ها مطالعه و پیگیری های بعدی دارد.</a:t>
            </a:r>
            <a:endParaRPr lang="en-US" dirty="0"/>
          </a:p>
        </p:txBody>
      </p:sp>
    </p:spTree>
    <p:extLst>
      <p:ext uri="{BB962C8B-B14F-4D97-AF65-F5344CB8AC3E}">
        <p14:creationId xmlns:p14="http://schemas.microsoft.com/office/powerpoint/2010/main" val="3654701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آرام سازی عضلانی پیشرونده </a:t>
            </a:r>
            <a:endParaRPr lang="en-US" dirty="0"/>
          </a:p>
        </p:txBody>
      </p:sp>
      <p:sp>
        <p:nvSpPr>
          <p:cNvPr id="3" name="Content Placeholder 2"/>
          <p:cNvSpPr>
            <a:spLocks noGrp="1"/>
          </p:cNvSpPr>
          <p:nvPr>
            <p:ph idx="1"/>
          </p:nvPr>
        </p:nvSpPr>
        <p:spPr>
          <a:xfrm>
            <a:off x="2589212" y="2133600"/>
            <a:ext cx="8915400" cy="4572000"/>
          </a:xfrm>
        </p:spPr>
        <p:txBody>
          <a:bodyPr>
            <a:normAutofit/>
          </a:bodyPr>
          <a:lstStyle/>
          <a:p>
            <a:r>
              <a:rPr lang="fa-IR" dirty="0"/>
              <a:t>تنش های روانی سبب تشدید یا شکل گیری تنش های جسمی میشود و تنش های جسمی نیز در بروز مشکلات روانشناختی نقش دارد به همین دلیل آرام سازی عضلانی یکی از راه های غلبه بر استرس است. </a:t>
            </a:r>
            <a:r>
              <a:rPr lang="ar-SA" dirty="0"/>
              <a:t>در این روش با سفت و منقبض کردن گرو</a:t>
            </a:r>
            <a:r>
              <a:rPr lang="fa-IR" dirty="0"/>
              <a:t>ه</a:t>
            </a:r>
            <a:r>
              <a:rPr lang="ar-SA" dirty="0"/>
              <a:t> های عضلانی مختلف در بدن و سپس رها کردن و ارام کردن هر کدام به تدریج کل بدن را ریلکس کنید</a:t>
            </a:r>
            <a:r>
              <a:rPr lang="fa-IR" dirty="0"/>
              <a:t>.برای آرام سازی عضلانی لازم است دومرحله زیر را بگذرانید:</a:t>
            </a:r>
          </a:p>
          <a:p>
            <a:r>
              <a:rPr lang="fa-IR" dirty="0"/>
              <a:t>۱) تفاوت بین تنش و انقباض عضلات را با حالت آرامش عمیق تشخیص دهید</a:t>
            </a:r>
          </a:p>
          <a:p>
            <a:r>
              <a:rPr lang="fa-IR" dirty="0"/>
              <a:t>۲) یادبگیرید که حتی در موقعیت های بشدت اضطراب برانگیز هر گروهی از عضلات را که خواستید آرام کنید.</a:t>
            </a:r>
          </a:p>
          <a:p>
            <a:r>
              <a:rPr lang="fa-IR" dirty="0"/>
              <a:t>روش هاي آرام سازي عضلانی را در اینترنت جستجو و تمرین کنید</a:t>
            </a:r>
          </a:p>
        </p:txBody>
      </p:sp>
    </p:spTree>
    <p:extLst>
      <p:ext uri="{BB962C8B-B14F-4D97-AF65-F5344CB8AC3E}">
        <p14:creationId xmlns:p14="http://schemas.microsoft.com/office/powerpoint/2010/main" val="802902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ذهن آگاهی </a:t>
            </a:r>
            <a:endParaRPr lang="en-US" dirty="0"/>
          </a:p>
        </p:txBody>
      </p:sp>
      <p:sp>
        <p:nvSpPr>
          <p:cNvPr id="3" name="Content Placeholder 2"/>
          <p:cNvSpPr>
            <a:spLocks noGrp="1"/>
          </p:cNvSpPr>
          <p:nvPr>
            <p:ph idx="1"/>
          </p:nvPr>
        </p:nvSpPr>
        <p:spPr/>
        <p:txBody>
          <a:bodyPr/>
          <a:lstStyle/>
          <a:p>
            <a:r>
              <a:rPr lang="fa-IR" dirty="0"/>
              <a:t>ذهن اگاهی نوعی توجه است .وقتی شما به انچه در لحظه تجربه میکنید توجه میکنید ذهن اگاه اید .با تمرین میتوانیم قسمتی از ذهن را که توانایی حضور در لحظه را دارد تقویت کنیم </a:t>
            </a:r>
          </a:p>
          <a:p>
            <a:r>
              <a:rPr lang="fa-IR" dirty="0"/>
              <a:t>ذهن اگاهی تکنیکی قوی برای کاهش اضطراب است </a:t>
            </a:r>
          </a:p>
          <a:p>
            <a:r>
              <a:rPr lang="fa-IR" dirty="0"/>
              <a:t>ذهن آگاهی کمک میکند که شرایط را انگونه هست بپذیریم و به معنای این نیست که کاری انجام ندهیم بلکه اقداماتی که تحت کنترل ما است را می توانیم انجام دهیم </a:t>
            </a:r>
          </a:p>
          <a:p>
            <a:endParaRPr lang="en-US" dirty="0"/>
          </a:p>
        </p:txBody>
      </p:sp>
    </p:spTree>
    <p:extLst>
      <p:ext uri="{BB962C8B-B14F-4D97-AF65-F5344CB8AC3E}">
        <p14:creationId xmlns:p14="http://schemas.microsoft.com/office/powerpoint/2010/main" val="2228904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ذهن اگاهی برای کاهش استرس </a:t>
            </a:r>
            <a:endParaRPr lang="en-US" dirty="0"/>
          </a:p>
        </p:txBody>
      </p:sp>
      <p:sp>
        <p:nvSpPr>
          <p:cNvPr id="3" name="Content Placeholder 2"/>
          <p:cNvSpPr>
            <a:spLocks noGrp="1"/>
          </p:cNvSpPr>
          <p:nvPr>
            <p:ph idx="1"/>
          </p:nvPr>
        </p:nvSpPr>
        <p:spPr>
          <a:xfrm>
            <a:off x="2589212" y="2133600"/>
            <a:ext cx="8993188" cy="4038600"/>
          </a:xfrm>
        </p:spPr>
        <p:txBody>
          <a:bodyPr>
            <a:normAutofit fontScale="85000" lnSpcReduction="10000"/>
          </a:bodyPr>
          <a:lstStyle/>
          <a:p>
            <a:r>
              <a:rPr lang="fa-IR" dirty="0"/>
              <a:t> مکانی ساکت و راحت را پیدا کنید .فکرتان را متمرکز بر زمان حال کنید .تمام فکر های مربوط به زمان گذشته و اینده را رها کنید </a:t>
            </a:r>
          </a:p>
          <a:p>
            <a:r>
              <a:rPr lang="fa-IR" dirty="0"/>
              <a:t>به نفس کشیدن خود توجه  کنید </a:t>
            </a:r>
          </a:p>
          <a:p>
            <a:r>
              <a:rPr lang="fa-IR" dirty="0"/>
              <a:t>به هر فکری که از ذهنتان میگذرد دقت کنید .فکر ها را نه  نادیده بگیرید  و نه سرکوب کنید ،فقط انها را دیده و ارام بمانید </a:t>
            </a:r>
          </a:p>
          <a:p>
            <a:r>
              <a:rPr lang="fa-IR" dirty="0"/>
              <a:t>اگر هر لحظه در حال درگیری با افکار شدید بدون قضاوت خودتان و تاثیر افکارتان صرفا به تنفس خود دقت کنید </a:t>
            </a:r>
          </a:p>
          <a:p>
            <a:r>
              <a:rPr lang="fa-IR" dirty="0"/>
              <a:t>بر احساس فعلی خود تمرکز کنید </a:t>
            </a:r>
          </a:p>
          <a:p>
            <a:r>
              <a:rPr lang="fa-IR" dirty="0"/>
              <a:t>کلمه ای  براي توصیف هیجان جستجو کنید </a:t>
            </a:r>
          </a:p>
          <a:p>
            <a:r>
              <a:rPr lang="fa-IR" dirty="0"/>
              <a:t>به تغییرات هیجان در طول تمرین توجه کنید</a:t>
            </a:r>
          </a:p>
          <a:p>
            <a:r>
              <a:rPr lang="fa-IR" dirty="0"/>
              <a:t>چندین بار در طول روز به مدت چند دقیقه این تمرین را انجام دهید  </a:t>
            </a:r>
          </a:p>
        </p:txBody>
      </p:sp>
    </p:spTree>
    <p:extLst>
      <p:ext uri="{BB962C8B-B14F-4D97-AF65-F5344CB8AC3E}">
        <p14:creationId xmlns:p14="http://schemas.microsoft.com/office/powerpoint/2010/main" val="1613570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
            <a:ext cx="8911687" cy="1280890"/>
          </a:xfrm>
        </p:spPr>
        <p:txBody>
          <a:bodyPr/>
          <a:lstStyle/>
          <a:p>
            <a:r>
              <a:rPr lang="fa-IR" dirty="0"/>
              <a:t>توصیه ها </a:t>
            </a:r>
            <a:endParaRPr lang="en-US" dirty="0"/>
          </a:p>
        </p:txBody>
      </p:sp>
      <p:sp>
        <p:nvSpPr>
          <p:cNvPr id="3" name="Content Placeholder 2"/>
          <p:cNvSpPr>
            <a:spLocks noGrp="1"/>
          </p:cNvSpPr>
          <p:nvPr>
            <p:ph idx="1"/>
          </p:nvPr>
        </p:nvSpPr>
        <p:spPr>
          <a:xfrm>
            <a:off x="1600200" y="685800"/>
            <a:ext cx="9069388" cy="5943600"/>
          </a:xfrm>
        </p:spPr>
        <p:txBody>
          <a:bodyPr>
            <a:noAutofit/>
          </a:bodyPr>
          <a:lstStyle/>
          <a:p>
            <a:r>
              <a:rPr lang="ar-SA" dirty="0"/>
              <a:t>افکار واحساسات و رفتار ما به هم مرتبط هستند. افکار نا كارآمد و منفي باعث ایجاد احساس اضطراب میشوند. </a:t>
            </a:r>
            <a:endParaRPr lang="en-US" dirty="0"/>
          </a:p>
          <a:p>
            <a:r>
              <a:rPr lang="ar-SA" dirty="0"/>
              <a:t>شناخت و جایگزینی  این افکار در مدیریت استرس  مهم است افرادی که قادر به مدیریت استرس خود نیستند متوجه این افکار نمی شوند .</a:t>
            </a:r>
            <a:endParaRPr lang="en-US" dirty="0"/>
          </a:p>
          <a:p>
            <a:r>
              <a:rPr lang="ar-SA" dirty="0"/>
              <a:t> پس از شناسایی افکار و  نگرانی ها  آنها  را به چالش بکشید. سوالات زیر را از خود بپرسید:</a:t>
            </a:r>
            <a:endParaRPr lang="en-US" dirty="0"/>
          </a:p>
          <a:p>
            <a:r>
              <a:rPr lang="ar-SA" dirty="0"/>
              <a:t>•	آیا اصلا این اتفاق شدنی است؟</a:t>
            </a:r>
            <a:endParaRPr lang="en-US" dirty="0"/>
          </a:p>
          <a:p>
            <a:r>
              <a:rPr lang="ar-SA" dirty="0"/>
              <a:t>•	آیا این تفکر منطقی است؟</a:t>
            </a:r>
            <a:endParaRPr lang="en-US" dirty="0"/>
          </a:p>
          <a:p>
            <a:r>
              <a:rPr lang="ar-SA" dirty="0"/>
              <a:t>•	آیا تا به حال برای من اتفاق افتاده است؟</a:t>
            </a:r>
            <a:endParaRPr lang="en-US" dirty="0"/>
          </a:p>
          <a:p>
            <a:r>
              <a:rPr lang="ar-SA" dirty="0"/>
              <a:t>•	بدترین چیزی که می‌تواند اتفاق بیفتد چیست؟ آیا می‌توانم آن را اداره کنم؟</a:t>
            </a:r>
            <a:endParaRPr lang="en-US" dirty="0"/>
          </a:p>
          <a:p>
            <a:r>
              <a:rPr lang="ar-SA" dirty="0"/>
              <a:t>پس از اینکه سوالات را مرور کردید، وقت آن است که تفکر خود را تغییر دهید و  با افکار منطقی جایگزین کنید</a:t>
            </a:r>
            <a:endParaRPr lang="fa-IR" dirty="0"/>
          </a:p>
          <a:p>
            <a:r>
              <a:rPr lang="fa-IR" dirty="0"/>
              <a:t>از افکار فاجعه ساز پرهیز کنید و بر راه حل مشکلات تمرکز کنید .</a:t>
            </a:r>
          </a:p>
          <a:p>
            <a:endParaRPr lang="fa-IR" dirty="0"/>
          </a:p>
          <a:p>
            <a:endParaRPr lang="en-US" dirty="0"/>
          </a:p>
        </p:txBody>
      </p:sp>
    </p:spTree>
    <p:extLst>
      <p:ext uri="{BB962C8B-B14F-4D97-AF65-F5344CB8AC3E}">
        <p14:creationId xmlns:p14="http://schemas.microsoft.com/office/powerpoint/2010/main" val="1964309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با یادگیری مهارت حل مسئله میتوانید مشکلات خود را حل کنید، به این ترتیب کمتر دچار هیجانهای منفی میشوید. مشکلات را یادداشت کنید و برای آنها راه حل پیدا کنید. در واقع بهترین کار این است که وقتی به مشکل برمی خورید در قدم اول مشکل را توصیف کنید و در قدم بعدی دنبال راه حل ها بگردید. هر چه میتوانید راه حلهای بیشتری پیدا کنید، در گام بعدی راه حلها را ارزیابی کنید و بهترین راه حل را انتخاب کنید و در نهایت این روند را ارزیابی کنید و ببینید آیا توانسته اید راه حل مناسبی ارائه دهید و مشکل پیش آمده راحل کنید؟</a:t>
            </a:r>
            <a:endParaRPr lang="en-US" dirty="0"/>
          </a:p>
        </p:txBody>
      </p:sp>
    </p:spTree>
    <p:extLst>
      <p:ext uri="{BB962C8B-B14F-4D97-AF65-F5344CB8AC3E}">
        <p14:creationId xmlns:p14="http://schemas.microsoft.com/office/powerpoint/2010/main" val="3086003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به بحران های قبلی زندگی رجوع کنید و اینکه چگونه با آن موقعیت ها  کنار آمدید. استفاده آگاهانه از آنچه که قبلا برای شما کار کرده است،راهبردی عاقلانه است.</a:t>
            </a:r>
          </a:p>
          <a:p>
            <a:r>
              <a:rPr lang="fa-IR" dirty="0"/>
              <a:t>اگر فرد دیگری را می بینید که حال خوبی دارد و به خوبی با موقعیت دشوار فعلی کنار آمده است، از وی در مورد راهبردهایی که به کار برده است، سوال کنید. راهبردهای مقابله قابلیت فراگیری دارند.</a:t>
            </a:r>
            <a:endParaRPr lang="en-US" dirty="0"/>
          </a:p>
        </p:txBody>
      </p:sp>
    </p:spTree>
    <p:extLst>
      <p:ext uri="{BB962C8B-B14F-4D97-AF65-F5344CB8AC3E}">
        <p14:creationId xmlns:p14="http://schemas.microsoft.com/office/powerpoint/2010/main" val="3870403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تغییرات را به عنوان جزئی از زندگی بپذیرید. هیچ چیز ثابت باقی نمی ماند. به استرسی که نمی توانید نادیده بگیرید به عنوان راهی برای بزرگ شدن و تغییرنگاه کنید.از درخواست کمک نترسید. در مقابل تغییرات نرمش به خرج دهید، همیشه مسائل ان طور که می خواهیم پیش نمی رود.</a:t>
            </a:r>
          </a:p>
          <a:p>
            <a:r>
              <a:rPr lang="fa-IR" dirty="0"/>
              <a:t>بپذیرید همه موارد در کنترل شما نیست و روی مواردی که کنترل دارید تمرکز کتید</a:t>
            </a:r>
          </a:p>
          <a:p>
            <a:endParaRPr lang="en-US" dirty="0"/>
          </a:p>
        </p:txBody>
      </p:sp>
    </p:spTree>
    <p:extLst>
      <p:ext uri="{BB962C8B-B14F-4D97-AF65-F5344CB8AC3E}">
        <p14:creationId xmlns:p14="http://schemas.microsoft.com/office/powerpoint/2010/main" val="2490996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 </a:t>
            </a:r>
            <a:endParaRPr lang="en-US" dirty="0"/>
          </a:p>
        </p:txBody>
      </p:sp>
      <p:sp>
        <p:nvSpPr>
          <p:cNvPr id="3" name="Content Placeholder 2"/>
          <p:cNvSpPr>
            <a:spLocks noGrp="1"/>
          </p:cNvSpPr>
          <p:nvPr>
            <p:ph idx="1"/>
          </p:nvPr>
        </p:nvSpPr>
        <p:spPr/>
        <p:txBody>
          <a:bodyPr/>
          <a:lstStyle/>
          <a:p>
            <a:r>
              <a:rPr lang="fa-IR" dirty="0"/>
              <a:t>اطلاعات را از منابع معتبر پیگیری کنید   و چک کردن  خبرها را محدود نمایید </a:t>
            </a:r>
          </a:p>
          <a:p>
            <a:r>
              <a:rPr lang="fa-IR" dirty="0"/>
              <a:t>هنگام گفتگو با دیگران فقط در مورد ویروس و بیماری کووید ۱۹ متمرکز نشوید </a:t>
            </a:r>
          </a:p>
          <a:p>
            <a:r>
              <a:rPr lang="fa-IR" dirty="0"/>
              <a:t>از انتشار اخبار و گزارشات غیر معتبر بپرهیزید </a:t>
            </a:r>
          </a:p>
          <a:p>
            <a:endParaRPr lang="fa-IR" dirty="0"/>
          </a:p>
          <a:p>
            <a:endParaRPr lang="en-US" dirty="0"/>
          </a:p>
        </p:txBody>
      </p:sp>
    </p:spTree>
    <p:extLst>
      <p:ext uri="{BB962C8B-B14F-4D97-AF65-F5344CB8AC3E}">
        <p14:creationId xmlns:p14="http://schemas.microsoft.com/office/powerpoint/2010/main" val="1918817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600200"/>
            <a:ext cx="8915400" cy="4876800"/>
          </a:xfrm>
        </p:spPr>
        <p:txBody>
          <a:bodyPr>
            <a:normAutofit/>
          </a:bodyPr>
          <a:lstStyle/>
          <a:p>
            <a:r>
              <a:rPr lang="fa-IR" dirty="0"/>
              <a:t>عدم مصرف سیگار الکل </a:t>
            </a:r>
          </a:p>
          <a:p>
            <a:r>
              <a:rPr lang="fa-IR" dirty="0"/>
              <a:t>عدم مصرف دارو بدون تجویز پزشک </a:t>
            </a:r>
          </a:p>
          <a:p>
            <a:endParaRPr lang="fa-IR" dirty="0"/>
          </a:p>
          <a:p>
            <a:r>
              <a:rPr lang="fa-IR" dirty="0"/>
              <a:t> توجه داشته باشید تجربه احساسات اضطراب ،افسردگی  طبیعی است اما اگر طولانی و با شدت زیادی باشد ، عدم کنترل با توصیه ها ی ذکر شده واگر باعث اختلال عملکرد شده نیاز به کمک حرفه ای دارید</a:t>
            </a:r>
          </a:p>
          <a:p>
            <a:r>
              <a:rPr lang="fa-IR" dirty="0"/>
              <a:t>اگر فردی سابقه اختلال روانپزشکی دارد توصیه به مصرف منظم داروها ، دنبال کردن جدی  روش های خود مراقبتی میشود و در صورتی که در  این دوره با عود بیماری مواجهه شوند حتما  با روانپزشک خود در ارتباط باشند   </a:t>
            </a:r>
            <a:endParaRPr lang="en-US" dirty="0"/>
          </a:p>
          <a:p>
            <a:endParaRPr lang="fa-IR" dirty="0"/>
          </a:p>
          <a:p>
            <a:endParaRPr lang="fa-IR" dirty="0"/>
          </a:p>
          <a:p>
            <a:endParaRPr lang="fa-IR" dirty="0"/>
          </a:p>
          <a:p>
            <a:pPr marL="0" indent="0">
              <a:buNone/>
            </a:pPr>
            <a:endParaRPr lang="en-US" dirty="0"/>
          </a:p>
        </p:txBody>
      </p:sp>
    </p:spTree>
    <p:extLst>
      <p:ext uri="{BB962C8B-B14F-4D97-AF65-F5344CB8AC3E}">
        <p14:creationId xmlns:p14="http://schemas.microsoft.com/office/powerpoint/2010/main" val="1031062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انواع آسیب های روانشناختی  و روانپزشکی مرتبط با این بحران : </a:t>
            </a:r>
            <a:endParaRPr lang="en-US" dirty="0"/>
          </a:p>
        </p:txBody>
      </p:sp>
      <p:sp>
        <p:nvSpPr>
          <p:cNvPr id="3" name="Content Placeholder 2"/>
          <p:cNvSpPr>
            <a:spLocks noGrp="1"/>
          </p:cNvSpPr>
          <p:nvPr>
            <p:ph idx="1"/>
          </p:nvPr>
        </p:nvSpPr>
        <p:spPr/>
        <p:txBody>
          <a:bodyPr/>
          <a:lstStyle/>
          <a:p>
            <a:r>
              <a:rPr lang="fa-IR" dirty="0"/>
              <a:t>علایم و نشانه های افسردگی و اضطراب  </a:t>
            </a:r>
          </a:p>
          <a:p>
            <a:r>
              <a:rPr lang="fa-IR" dirty="0"/>
              <a:t>نشانه های استرس پس از سانحه </a:t>
            </a:r>
          </a:p>
          <a:p>
            <a:r>
              <a:rPr lang="fa-IR" dirty="0"/>
              <a:t>افزایش علایم مربوط به وسواس و خود بیمارانگاری</a:t>
            </a:r>
          </a:p>
          <a:p>
            <a:r>
              <a:rPr lang="fa-IR" dirty="0"/>
              <a:t>عود بیماری در بیماران با سابقه قبلی </a:t>
            </a:r>
          </a:p>
          <a:p>
            <a:r>
              <a:rPr lang="fa-IR" dirty="0"/>
              <a:t>افزایش مصرف نابجای مواد</a:t>
            </a:r>
          </a:p>
        </p:txBody>
      </p:sp>
    </p:spTree>
    <p:extLst>
      <p:ext uri="{BB962C8B-B14F-4D97-AF65-F5344CB8AC3E}">
        <p14:creationId xmlns:p14="http://schemas.microsoft.com/office/powerpoint/2010/main" val="31586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پاندمی</a:t>
            </a:r>
            <a:r>
              <a:rPr lang="en-US" dirty="0"/>
              <a:t> </a:t>
            </a:r>
            <a:r>
              <a:rPr lang="fa-IR" dirty="0"/>
              <a:t> این  ویروس  با بلایای طبیعی متفاوت است زیرا </a:t>
            </a:r>
          </a:p>
          <a:p>
            <a:r>
              <a:rPr lang="fa-IR" dirty="0"/>
              <a:t>ابهام در مورد زمان اتمام همه گیری، ابهام شرایط و رفتار ویروس ،شرایط انتقال، درمان وجود دارد .</a:t>
            </a:r>
          </a:p>
          <a:p>
            <a:endParaRPr lang="en-US" dirty="0"/>
          </a:p>
        </p:txBody>
      </p:sp>
    </p:spTree>
    <p:extLst>
      <p:ext uri="{BB962C8B-B14F-4D97-AF65-F5344CB8AC3E}">
        <p14:creationId xmlns:p14="http://schemas.microsoft.com/office/powerpoint/2010/main" val="41345880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8911687" cy="1280890"/>
          </a:xfrm>
        </p:spPr>
        <p:txBody>
          <a:bodyPr/>
          <a:lstStyle/>
          <a:p>
            <a:r>
              <a:rPr lang="fa-IR" dirty="0"/>
              <a:t> گروه هایی که باید در این دوران  مورد توجه ویژه</a:t>
            </a:r>
            <a:br>
              <a:rPr lang="fa-IR" dirty="0"/>
            </a:br>
            <a:r>
              <a:rPr lang="fa-IR" dirty="0"/>
              <a:t>قرار گیرند </a:t>
            </a:r>
            <a:endParaRPr lang="en-US" dirty="0"/>
          </a:p>
        </p:txBody>
      </p:sp>
      <p:sp>
        <p:nvSpPr>
          <p:cNvPr id="3" name="Content Placeholder 2"/>
          <p:cNvSpPr>
            <a:spLocks noGrp="1"/>
          </p:cNvSpPr>
          <p:nvPr>
            <p:ph idx="1"/>
          </p:nvPr>
        </p:nvSpPr>
        <p:spPr>
          <a:xfrm>
            <a:off x="2589212" y="1524000"/>
            <a:ext cx="8915400" cy="5029200"/>
          </a:xfrm>
        </p:spPr>
        <p:txBody>
          <a:bodyPr>
            <a:normAutofit lnSpcReduction="10000"/>
          </a:bodyPr>
          <a:lstStyle/>
          <a:p>
            <a:r>
              <a:rPr lang="fa-IR" dirty="0"/>
              <a:t>کودکان و نوجوانان </a:t>
            </a:r>
          </a:p>
          <a:p>
            <a:r>
              <a:rPr lang="fa-IR" dirty="0"/>
              <a:t>سالمندان </a:t>
            </a:r>
          </a:p>
          <a:p>
            <a:r>
              <a:rPr lang="fa-IR" dirty="0"/>
              <a:t>کارکنان بهداشت و درمان</a:t>
            </a:r>
          </a:p>
          <a:p>
            <a:r>
              <a:rPr lang="fa-IR" dirty="0"/>
              <a:t>افراد سوگوار </a:t>
            </a:r>
          </a:p>
          <a:p>
            <a:r>
              <a:rPr lang="fa-IR" dirty="0"/>
              <a:t>قربانیان خشونت خانگی </a:t>
            </a:r>
          </a:p>
          <a:p>
            <a:r>
              <a:rPr lang="fa-IR" dirty="0"/>
              <a:t>افراد مبتلا به بیماریهای مزمن </a:t>
            </a:r>
          </a:p>
          <a:p>
            <a:r>
              <a:rPr lang="fa-IR" dirty="0"/>
              <a:t>افراد باردار </a:t>
            </a:r>
          </a:p>
          <a:p>
            <a:r>
              <a:rPr lang="fa-IR" dirty="0"/>
              <a:t>افراد بی خانمان </a:t>
            </a:r>
          </a:p>
          <a:p>
            <a:r>
              <a:rPr lang="fa-IR" dirty="0"/>
              <a:t>مهاجرین </a:t>
            </a:r>
            <a:endParaRPr lang="en-US" dirty="0"/>
          </a:p>
        </p:txBody>
      </p:sp>
    </p:spTree>
    <p:extLst>
      <p:ext uri="{BB962C8B-B14F-4D97-AF65-F5344CB8AC3E}">
        <p14:creationId xmlns:p14="http://schemas.microsoft.com/office/powerpoint/2010/main" val="2797788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04800"/>
            <a:ext cx="8911687" cy="1280890"/>
          </a:xfrm>
        </p:spPr>
        <p:txBody>
          <a:bodyPr/>
          <a:lstStyle/>
          <a:p>
            <a:r>
              <a:rPr lang="fa-IR" dirty="0"/>
              <a:t>کودکان و نوجوانان</a:t>
            </a:r>
            <a:br>
              <a:rPr lang="fa-IR" dirty="0"/>
            </a:br>
            <a:r>
              <a:rPr lang="fa-IR" dirty="0"/>
              <a:t>توصیه ها : </a:t>
            </a:r>
            <a:endParaRPr lang="en-US" dirty="0"/>
          </a:p>
        </p:txBody>
      </p:sp>
      <p:sp>
        <p:nvSpPr>
          <p:cNvPr id="3" name="Content Placeholder 2"/>
          <p:cNvSpPr>
            <a:spLocks noGrp="1"/>
          </p:cNvSpPr>
          <p:nvPr>
            <p:ph idx="1"/>
          </p:nvPr>
        </p:nvSpPr>
        <p:spPr>
          <a:xfrm>
            <a:off x="2592925" y="1524000"/>
            <a:ext cx="8915400" cy="3777622"/>
          </a:xfrm>
        </p:spPr>
        <p:txBody>
          <a:bodyPr>
            <a:normAutofit/>
          </a:bodyPr>
          <a:lstStyle/>
          <a:p>
            <a:r>
              <a:rPr lang="fa-IR" dirty="0"/>
              <a:t> محدود کردن دسترسی به رسانه های اجتماعی و اخبار  و دریافت اطلاعات از منابع موثق </a:t>
            </a:r>
          </a:p>
          <a:p>
            <a:r>
              <a:rPr lang="fa-IR" dirty="0"/>
              <a:t>تا حد امکان اخبار را در حضور کودکان دنبال نکنید</a:t>
            </a:r>
          </a:p>
          <a:p>
            <a:r>
              <a:rPr lang="fa-IR" dirty="0"/>
              <a:t>به کودکان اطلاعات لازم در خصوص روشهای پیشگیری را متناسب با سنشان ارائه کنید</a:t>
            </a:r>
          </a:p>
          <a:p>
            <a:r>
              <a:rPr lang="fa-IR" dirty="0"/>
              <a:t>توضیح خطر کلی ابتلا و بیماری با توجه به سن </a:t>
            </a:r>
          </a:p>
          <a:p>
            <a:endParaRPr lang="fa-IR" dirty="0"/>
          </a:p>
          <a:p>
            <a:endParaRPr lang="en-US" dirty="0"/>
          </a:p>
        </p:txBody>
      </p:sp>
    </p:spTree>
    <p:extLst>
      <p:ext uri="{BB962C8B-B14F-4D97-AF65-F5344CB8AC3E}">
        <p14:creationId xmlns:p14="http://schemas.microsoft.com/office/powerpoint/2010/main" val="1553470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ایجاد سرگرمی برای کودکان</a:t>
            </a:r>
          </a:p>
          <a:p>
            <a:r>
              <a:rPr lang="fa-IR" dirty="0"/>
              <a:t>برای برقراری ارتباط با دوستان به صورت مجازی به انها کمک کنید </a:t>
            </a:r>
          </a:p>
          <a:p>
            <a:r>
              <a:rPr lang="fa-IR" dirty="0"/>
              <a:t>نظم  برنامه های روزانه کودک مانند خواب و غذا و بازی را تا حد ممکن حفظ کنید </a:t>
            </a:r>
          </a:p>
          <a:p>
            <a:r>
              <a:rPr lang="fa-IR" dirty="0"/>
              <a:t>آنها را تشویق کنید که نگرانی هایشان را با شما در میان بگذارند </a:t>
            </a:r>
          </a:p>
          <a:p>
            <a:r>
              <a:rPr lang="fa-IR" dirty="0"/>
              <a:t>نقاشی و قصه گویی در مورد موضوعی که نسبت به آن ترس و یا نگرانی دارند  </a:t>
            </a:r>
          </a:p>
          <a:p>
            <a:r>
              <a:rPr lang="fa-IR" dirty="0"/>
              <a:t>در صورتی که استرس زیادی دارند  کمک حرفه ای بگیرید </a:t>
            </a:r>
          </a:p>
          <a:p>
            <a:endParaRPr lang="en-US" dirty="0"/>
          </a:p>
        </p:txBody>
      </p:sp>
    </p:spTree>
    <p:extLst>
      <p:ext uri="{BB962C8B-B14F-4D97-AF65-F5344CB8AC3E}">
        <p14:creationId xmlns:p14="http://schemas.microsoft.com/office/powerpoint/2010/main" val="2408705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304800"/>
            <a:ext cx="8382000" cy="609600"/>
          </a:xfrm>
        </p:spPr>
        <p:txBody>
          <a:bodyPr>
            <a:normAutofit fontScale="90000"/>
          </a:bodyPr>
          <a:lstStyle/>
          <a:p>
            <a:r>
              <a:rPr lang="fa-IR" dirty="0"/>
              <a:t>سالمندان </a:t>
            </a:r>
            <a:br>
              <a:rPr lang="fa-IR" dirty="0"/>
            </a:br>
            <a:endParaRPr lang="en-US" dirty="0"/>
          </a:p>
        </p:txBody>
      </p:sp>
      <p:sp>
        <p:nvSpPr>
          <p:cNvPr id="3" name="Content Placeholder 2"/>
          <p:cNvSpPr>
            <a:spLocks noGrp="1"/>
          </p:cNvSpPr>
          <p:nvPr>
            <p:ph idx="1"/>
          </p:nvPr>
        </p:nvSpPr>
        <p:spPr>
          <a:xfrm>
            <a:off x="2589212" y="1371600"/>
            <a:ext cx="8915400" cy="5105400"/>
          </a:xfrm>
        </p:spPr>
        <p:txBody>
          <a:bodyPr>
            <a:normAutofit/>
          </a:bodyPr>
          <a:lstStyle/>
          <a:p>
            <a:r>
              <a:rPr lang="fa-IR" dirty="0"/>
              <a:t>عواملی که آسیب پذیری در سالمندان را افزایش میدهد :</a:t>
            </a:r>
          </a:p>
          <a:p>
            <a:r>
              <a:rPr lang="fa-IR" dirty="0"/>
              <a:t>بر هم خوردن نظم و روتین های های همیشگی و معمول شان </a:t>
            </a:r>
          </a:p>
          <a:p>
            <a:r>
              <a:rPr lang="fa-IR" dirty="0"/>
              <a:t>اختلال در امور روزمره </a:t>
            </a:r>
          </a:p>
          <a:p>
            <a:r>
              <a:rPr lang="fa-IR" dirty="0"/>
              <a:t>انزوای اجتماعی، احساس تنهایی یا قطع ارتباط </a:t>
            </a:r>
          </a:p>
          <a:p>
            <a:r>
              <a:rPr lang="fa-IR" dirty="0"/>
              <a:t>ترس از دست دادن </a:t>
            </a:r>
          </a:p>
          <a:p>
            <a:r>
              <a:rPr lang="fa-IR" dirty="0"/>
              <a:t>ترس دچار شدن به بیماری </a:t>
            </a:r>
          </a:p>
          <a:p>
            <a:r>
              <a:rPr lang="fa-IR" dirty="0"/>
              <a:t>قابلیت انعطاف کمتر</a:t>
            </a:r>
            <a:endParaRPr lang="en-US" dirty="0"/>
          </a:p>
        </p:txBody>
      </p:sp>
    </p:spTree>
    <p:extLst>
      <p:ext uri="{BB962C8B-B14F-4D97-AF65-F5344CB8AC3E}">
        <p14:creationId xmlns:p14="http://schemas.microsoft.com/office/powerpoint/2010/main" val="1289866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 </a:t>
            </a:r>
            <a:endParaRPr lang="en-US" dirty="0"/>
          </a:p>
        </p:txBody>
      </p:sp>
      <p:sp>
        <p:nvSpPr>
          <p:cNvPr id="3" name="Content Placeholder 2"/>
          <p:cNvSpPr>
            <a:spLocks noGrp="1"/>
          </p:cNvSpPr>
          <p:nvPr>
            <p:ph idx="1"/>
          </p:nvPr>
        </p:nvSpPr>
        <p:spPr/>
        <p:txBody>
          <a:bodyPr/>
          <a:lstStyle/>
          <a:p>
            <a:r>
              <a:rPr lang="fa-IR" dirty="0"/>
              <a:t>تماس مکرر تلفنی ،تصویری </a:t>
            </a:r>
          </a:p>
          <a:p>
            <a:r>
              <a:rPr lang="fa-IR" dirty="0"/>
              <a:t>تشویق به انجام فعالیت مجاز در محدوده محل خودشان ( ورزش روزانه یا پیاده روی )</a:t>
            </a:r>
          </a:p>
          <a:p>
            <a:r>
              <a:rPr lang="fa-IR" dirty="0"/>
              <a:t>کتاب خواندن ،حل جدول </a:t>
            </a:r>
          </a:p>
          <a:p>
            <a:r>
              <a:rPr lang="fa-IR" dirty="0"/>
              <a:t>کمک به گرفتن توصیه های لازم از پزشک خود </a:t>
            </a:r>
          </a:p>
          <a:p>
            <a:r>
              <a:rPr lang="fa-IR" dirty="0"/>
              <a:t>انجام دادن کارهای انها </a:t>
            </a:r>
          </a:p>
          <a:p>
            <a:endParaRPr lang="en-US" dirty="0"/>
          </a:p>
        </p:txBody>
      </p:sp>
    </p:spTree>
    <p:extLst>
      <p:ext uri="{BB962C8B-B14F-4D97-AF65-F5344CB8AC3E}">
        <p14:creationId xmlns:p14="http://schemas.microsoft.com/office/powerpoint/2010/main" val="231202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کادر درمان </a:t>
            </a:r>
            <a:endParaRPr lang="en-US" dirty="0"/>
          </a:p>
        </p:txBody>
      </p:sp>
      <p:sp>
        <p:nvSpPr>
          <p:cNvPr id="3" name="Content Placeholder 2"/>
          <p:cNvSpPr>
            <a:spLocks noGrp="1"/>
          </p:cNvSpPr>
          <p:nvPr>
            <p:ph idx="1"/>
          </p:nvPr>
        </p:nvSpPr>
        <p:spPr/>
        <p:txBody>
          <a:bodyPr>
            <a:normAutofit fontScale="92500" lnSpcReduction="10000"/>
          </a:bodyPr>
          <a:lstStyle/>
          <a:p>
            <a:r>
              <a:rPr lang="fa-IR" dirty="0"/>
              <a:t>عواملی که آسیب پذیری در کادر درمان  را افزایش میدهد :</a:t>
            </a:r>
          </a:p>
          <a:p>
            <a:r>
              <a:rPr lang="fa-IR" dirty="0"/>
              <a:t>افزایش ساعت کاری </a:t>
            </a:r>
          </a:p>
          <a:p>
            <a:r>
              <a:rPr lang="fa-IR" dirty="0"/>
              <a:t>ترس از انتقال بیماری به اعضای خانواده </a:t>
            </a:r>
          </a:p>
          <a:p>
            <a:r>
              <a:rPr lang="fa-IR" dirty="0"/>
              <a:t>ترس از ابتلای به بیماری </a:t>
            </a:r>
          </a:p>
          <a:p>
            <a:r>
              <a:rPr lang="fa-IR" dirty="0"/>
              <a:t>کمبود امکانات محافظتی </a:t>
            </a:r>
          </a:p>
          <a:p>
            <a:r>
              <a:rPr lang="fa-IR" dirty="0"/>
              <a:t>احساس تنهایی، درماندگی و خستگی ناشی از تصمیم گیری </a:t>
            </a:r>
          </a:p>
          <a:p>
            <a:r>
              <a:rPr lang="fa-IR" dirty="0"/>
              <a:t>استیگما </a:t>
            </a:r>
          </a:p>
          <a:p>
            <a:endParaRPr lang="fa-IR" dirty="0"/>
          </a:p>
          <a:p>
            <a:endParaRPr lang="en-US" dirty="0"/>
          </a:p>
        </p:txBody>
      </p:sp>
    </p:spTree>
    <p:extLst>
      <p:ext uri="{BB962C8B-B14F-4D97-AF65-F5344CB8AC3E}">
        <p14:creationId xmlns:p14="http://schemas.microsoft.com/office/powerpoint/2010/main" val="31137234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های کلی  </a:t>
            </a:r>
            <a:endParaRPr lang="en-US" dirty="0"/>
          </a:p>
        </p:txBody>
      </p:sp>
      <p:sp>
        <p:nvSpPr>
          <p:cNvPr id="3" name="Content Placeholder 2"/>
          <p:cNvSpPr>
            <a:spLocks noGrp="1"/>
          </p:cNvSpPr>
          <p:nvPr>
            <p:ph idx="1"/>
          </p:nvPr>
        </p:nvSpPr>
        <p:spPr/>
        <p:txBody>
          <a:bodyPr/>
          <a:lstStyle/>
          <a:p>
            <a:r>
              <a:rPr lang="fa-IR" dirty="0"/>
              <a:t>برگزاری دوره های آمادگی </a:t>
            </a:r>
          </a:p>
          <a:p>
            <a:r>
              <a:rPr lang="fa-IR" dirty="0"/>
              <a:t>حمایت سازمانی و اجتماعی و خانوادگی </a:t>
            </a:r>
          </a:p>
          <a:p>
            <a:r>
              <a:rPr lang="fa-IR" dirty="0"/>
              <a:t>تامین حفاظت کافی </a:t>
            </a:r>
          </a:p>
        </p:txBody>
      </p:sp>
    </p:spTree>
    <p:extLst>
      <p:ext uri="{BB962C8B-B14F-4D97-AF65-F5344CB8AC3E}">
        <p14:creationId xmlns:p14="http://schemas.microsoft.com/office/powerpoint/2010/main" val="1085081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به کادر درمان </a:t>
            </a:r>
            <a:endParaRPr lang="en-US" dirty="0"/>
          </a:p>
        </p:txBody>
      </p:sp>
      <p:sp>
        <p:nvSpPr>
          <p:cNvPr id="3" name="Content Placeholder 2"/>
          <p:cNvSpPr>
            <a:spLocks noGrp="1"/>
          </p:cNvSpPr>
          <p:nvPr>
            <p:ph idx="1"/>
          </p:nvPr>
        </p:nvSpPr>
        <p:spPr/>
        <p:txBody>
          <a:bodyPr>
            <a:normAutofit/>
          </a:bodyPr>
          <a:lstStyle/>
          <a:p>
            <a:r>
              <a:rPr lang="fa-IR" dirty="0"/>
              <a:t>به خودتان حق بدهید، به خودتان سخت نگیرید. در مورد احساسات خود صحبت کنید. </a:t>
            </a:r>
          </a:p>
          <a:p>
            <a:r>
              <a:rPr lang="fa-IR" dirty="0"/>
              <a:t>محدودیت هاي خود و علم پزشکی را بپذیرید.</a:t>
            </a:r>
          </a:p>
          <a:p>
            <a:r>
              <a:rPr lang="fa-IR" dirty="0"/>
              <a:t>در صورت امکان از ساعات طولانی کار اجتناب کنید، شیفت کاري را به موقع انجام دهید و محیط بخش را ترك کنید.</a:t>
            </a:r>
          </a:p>
          <a:p>
            <a:r>
              <a:rPr lang="fa-IR" dirty="0"/>
              <a:t>سعی کنید خواب موثر و کافی داشته باشید.</a:t>
            </a:r>
            <a:endParaRPr lang="en-US" dirty="0"/>
          </a:p>
          <a:p>
            <a:r>
              <a:rPr lang="fa-IR" dirty="0"/>
              <a:t>از سلامتی خود مراقبت کنید  </a:t>
            </a:r>
          </a:p>
          <a:p>
            <a:endParaRPr lang="fa-IR" dirty="0"/>
          </a:p>
        </p:txBody>
      </p:sp>
    </p:spTree>
    <p:extLst>
      <p:ext uri="{BB962C8B-B14F-4D97-AF65-F5344CB8AC3E}">
        <p14:creationId xmlns:p14="http://schemas.microsoft.com/office/powerpoint/2010/main" val="36635227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 همکاران شما خسته اند. همراهیان بیماران مضطرب و خشمگین اند. هر کس به شکلی واکنش نشان میدهد. صحبت ها و رفتارهاي ناخوشایند را شخصی برداشت نکنید و به خود نگیرید.</a:t>
            </a:r>
          </a:p>
          <a:p>
            <a:r>
              <a:rPr lang="fa-IR" dirty="0"/>
              <a:t> با روش هاي ساده زیر از خودتان مراقبت کنید:</a:t>
            </a:r>
          </a:p>
          <a:p>
            <a:r>
              <a:rPr lang="fa-IR" dirty="0"/>
              <a:t>در زمان استراحت شیفت، حرکات کششی ساده انجام دهید.</a:t>
            </a:r>
          </a:p>
          <a:p>
            <a:r>
              <a:rPr lang="fa-IR" dirty="0"/>
              <a:t> چند دقیقه در هواي ازاد قدم بزنید</a:t>
            </a:r>
          </a:p>
          <a:p>
            <a:r>
              <a:rPr lang="fa-IR" dirty="0"/>
              <a:t> چند دقیقه به یک موسیقی ارام بخش گوش دهید</a:t>
            </a:r>
          </a:p>
          <a:p>
            <a:endParaRPr lang="en-US" dirty="0"/>
          </a:p>
        </p:txBody>
      </p:sp>
    </p:spTree>
    <p:extLst>
      <p:ext uri="{BB962C8B-B14F-4D97-AF65-F5344CB8AC3E}">
        <p14:creationId xmlns:p14="http://schemas.microsoft.com/office/powerpoint/2010/main" val="17619322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 با همکارانتان در مورد موضوعاتی بجز بحران صحبت کنید.</a:t>
            </a:r>
          </a:p>
          <a:p>
            <a:r>
              <a:rPr lang="fa-IR" dirty="0"/>
              <a:t> افرادي که با انها کار میکنید را بشناسید. حال هم را بپرسید. از انها در مورد نگرانی هایشان سوال کنید. و اگر راحت بودید در مورد نگرانی هاي خود به انها بگویید.</a:t>
            </a:r>
          </a:p>
          <a:p>
            <a:r>
              <a:rPr lang="fa-IR" dirty="0"/>
              <a:t>در فضاي همکاري، به یکدیگر بازخورد مثبت بدهید و از یکدیگر حمایت کنید.</a:t>
            </a:r>
          </a:p>
          <a:p>
            <a:r>
              <a:rPr lang="fa-IR" dirty="0"/>
              <a:t> میوه و غذاي سالم بخورید، مایعات بیشتر مصرف کنید.</a:t>
            </a:r>
          </a:p>
          <a:p>
            <a:r>
              <a:rPr lang="fa-IR" dirty="0"/>
              <a:t> با خانواده یا دوستانتان خود تلفنی صحبت کنید. با انها در تماس باشید و از حمایت عاطفی برخوردار شوید.</a:t>
            </a:r>
          </a:p>
        </p:txBody>
      </p:sp>
    </p:spTree>
    <p:extLst>
      <p:ext uri="{BB962C8B-B14F-4D97-AF65-F5344CB8AC3E}">
        <p14:creationId xmlns:p14="http://schemas.microsoft.com/office/powerpoint/2010/main" val="60698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در مواجهه با بحران افراد به طور معمول واکنش های هیجانی و رفتاری ناخواسته و شدیدی نشان میدهند .در شرایط بحران شیوع و بروز واکنشهای اضطرابی ،نگرانی ،تشویش ،درماندگی پاسخی اجتناب ناپذیر و واکنشی طبیعی به تناسب شدت بحران است  .</a:t>
            </a:r>
          </a:p>
          <a:p>
            <a:r>
              <a:rPr lang="fa-IR" dirty="0"/>
              <a:t>انتشار ویروس کرونا و ابهامات موجود در زمینه شرایط پیش رو  منجر به طیفی از احساسات  مثل غم ،خشم، اضطراب میشود که تجربه این احساسات کاملا طبیعی است </a:t>
            </a:r>
          </a:p>
        </p:txBody>
      </p:sp>
    </p:spTree>
    <p:extLst>
      <p:ext uri="{BB962C8B-B14F-4D97-AF65-F5344CB8AC3E}">
        <p14:creationId xmlns:p14="http://schemas.microsoft.com/office/powerpoint/2010/main" val="33865079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سوگواری </a:t>
            </a:r>
            <a:endParaRPr lang="en-US" dirty="0"/>
          </a:p>
        </p:txBody>
      </p:sp>
      <p:sp>
        <p:nvSpPr>
          <p:cNvPr id="3" name="Content Placeholder 2"/>
          <p:cNvSpPr>
            <a:spLocks noGrp="1"/>
          </p:cNvSpPr>
          <p:nvPr>
            <p:ph idx="1"/>
          </p:nvPr>
        </p:nvSpPr>
        <p:spPr>
          <a:xfrm>
            <a:off x="2589212" y="1447800"/>
            <a:ext cx="8915400" cy="5105400"/>
          </a:xfrm>
        </p:spPr>
        <p:txBody>
          <a:bodyPr>
            <a:normAutofit/>
          </a:bodyPr>
          <a:lstStyle/>
          <a:p>
            <a:r>
              <a:rPr lang="fa-IR" dirty="0"/>
              <a:t>در این دوران انجام مراسم سوگواری با شرایط قبل قابل مقایسه نیست  و احتمال بروز عوارضی مانند سوگ پاتولوژیک برای افراد وجود دارد . در ادامه توصیه هایی برای سوگواری در این دوران ذکر میشود:</a:t>
            </a:r>
          </a:p>
          <a:p>
            <a:r>
              <a:rPr lang="fa-IR" dirty="0"/>
              <a:t>برگزاری مراسم با حداقل تعداد افراد یا حتی به تنهایی </a:t>
            </a:r>
          </a:p>
          <a:p>
            <a:r>
              <a:rPr lang="fa-IR" dirty="0"/>
              <a:t>سوگواری به صورت مجازی با دیگر افراد خانواده و دوستان </a:t>
            </a:r>
          </a:p>
          <a:p>
            <a:r>
              <a:rPr lang="fa-IR" dirty="0"/>
              <a:t>مرور خاطرات عزیز از دست رفته </a:t>
            </a:r>
          </a:p>
          <a:p>
            <a:r>
              <a:rPr lang="fa-IR" dirty="0"/>
              <a:t>انجام کارهای آرامش بخش برای سوگواری </a:t>
            </a:r>
          </a:p>
          <a:p>
            <a:r>
              <a:rPr lang="fa-IR" dirty="0"/>
              <a:t>انجام کاری به یاد فرد متوفی </a:t>
            </a:r>
          </a:p>
          <a:p>
            <a:r>
              <a:rPr lang="fa-IR" dirty="0"/>
              <a:t>برنامه ریزی برای روزهای پس از قرنطینه </a:t>
            </a:r>
          </a:p>
          <a:p>
            <a:endParaRPr lang="en-US" dirty="0"/>
          </a:p>
        </p:txBody>
      </p:sp>
    </p:spTree>
    <p:extLst>
      <p:ext uri="{BB962C8B-B14F-4D97-AF65-F5344CB8AC3E}">
        <p14:creationId xmlns:p14="http://schemas.microsoft.com/office/powerpoint/2010/main" val="337285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پذیرش احساسات و صحبت در مورد انها </a:t>
            </a:r>
          </a:p>
          <a:p>
            <a:r>
              <a:rPr lang="fa-IR" dirty="0"/>
              <a:t>به خودتان و خانوادتان اجازه دهید احساس ناراحتی، گناه، سرزنش خود ، اضطراب، افسردگی و غیره داشته باشند. اینها همه واکنش هاي طبیعی و فرایند طبیعی التیام خود است.</a:t>
            </a:r>
          </a:p>
          <a:p>
            <a:r>
              <a:rPr lang="fa-IR" dirty="0"/>
              <a:t>سعی نکنید به سرعت و با منطق خود و خانواده را متقاعد و فرایند سوگواري را کوتاه کنید. ریتم اندوه هر فرد متفاوت است و هر فرد به زمان کافی براي هضم واکنش غم و اندوه نیاز دارد.</a:t>
            </a:r>
          </a:p>
          <a:p>
            <a:r>
              <a:rPr lang="fa-IR" dirty="0"/>
              <a:t>براي برخورد با ناراحتی به روش هاي زیان اوري  مثل مصرف مواد یا مصرف خودسرانه دارو ها روی نیاورید.</a:t>
            </a:r>
          </a:p>
        </p:txBody>
      </p:sp>
    </p:spTree>
    <p:extLst>
      <p:ext uri="{BB962C8B-B14F-4D97-AF65-F5344CB8AC3E}">
        <p14:creationId xmlns:p14="http://schemas.microsoft.com/office/powerpoint/2010/main" val="485997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از سلامتی خود  مراقبت کنید </a:t>
            </a:r>
          </a:p>
          <a:p>
            <a:r>
              <a:rPr lang="fa-IR" dirty="0"/>
              <a:t>در صورت نیاز از اقوام و دوستان خود کمک بخواهید</a:t>
            </a:r>
          </a:p>
          <a:p>
            <a:r>
              <a:rPr lang="fa-IR" dirty="0"/>
              <a:t>در صورت نیاز از یک متخصص سلامت روان کمک بخواهید</a:t>
            </a:r>
          </a:p>
          <a:p>
            <a:endParaRPr lang="en-US" dirty="0"/>
          </a:p>
        </p:txBody>
      </p:sp>
    </p:spTree>
    <p:extLst>
      <p:ext uri="{BB962C8B-B14F-4D97-AF65-F5344CB8AC3E}">
        <p14:creationId xmlns:p14="http://schemas.microsoft.com/office/powerpoint/2010/main" val="26507008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 حمایت از کودکان:</a:t>
            </a:r>
          </a:p>
          <a:p>
            <a:r>
              <a:rPr lang="fa-IR" dirty="0"/>
              <a:t>به طور مختصر و روشن و بر اساس سن  به کودکان در مورد فوت عزیزانشان بگویید</a:t>
            </a:r>
          </a:p>
          <a:p>
            <a:r>
              <a:rPr lang="fa-IR" dirty="0"/>
              <a:t>اطمینان حاصل کنید که کودکان میتوانند در تمام اوقات به مراقبان و عزیزان خود دسترسی داشته باشند</a:t>
            </a:r>
          </a:p>
        </p:txBody>
      </p:sp>
    </p:spTree>
    <p:extLst>
      <p:ext uri="{BB962C8B-B14F-4D97-AF65-F5344CB8AC3E}">
        <p14:creationId xmlns:p14="http://schemas.microsoft.com/office/powerpoint/2010/main" val="514022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اجازه دهید کودك در کنار شما، ارام سوگواري کند.</a:t>
            </a:r>
          </a:p>
          <a:p>
            <a:r>
              <a:rPr lang="fa-IR" dirty="0"/>
              <a:t>زمانی اختصاصی را براي رابطه با کودك خود کنار بگذارید. به کودکتان گوش دهید، اجازه دهید که احساساتش را بیان کند.</a:t>
            </a:r>
          </a:p>
          <a:p>
            <a:r>
              <a:rPr lang="fa-IR" dirty="0"/>
              <a:t>در زمان والد-فرزندي با کودك بازي کنید یا با هم استراحت کنید.</a:t>
            </a:r>
          </a:p>
          <a:p>
            <a:r>
              <a:rPr lang="fa-IR" dirty="0"/>
              <a:t>اگر خودتان در شرایط خوبی نیستید ، از یکی از اعضا خانواده براي مراقبت از کودك کمک بخواهید. در این شرایط با کودك بدرفتاري نکنید تا از ایجاد آسیب بیشتر جلوگیري کنید. سعی کنید که محیط زندگی کودك را منظم و با ثبات نگه دارید.</a:t>
            </a:r>
          </a:p>
          <a:p>
            <a:endParaRPr lang="en-US" dirty="0"/>
          </a:p>
        </p:txBody>
      </p:sp>
    </p:spTree>
    <p:extLst>
      <p:ext uri="{BB962C8B-B14F-4D97-AF65-F5344CB8AC3E}">
        <p14:creationId xmlns:p14="http://schemas.microsoft.com/office/powerpoint/2010/main" val="23795767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قربانیان خشونت خانگی </a:t>
            </a:r>
            <a:endParaRPr lang="en-US" dirty="0"/>
          </a:p>
        </p:txBody>
      </p:sp>
      <p:sp>
        <p:nvSpPr>
          <p:cNvPr id="3" name="Content Placeholder 2"/>
          <p:cNvSpPr>
            <a:spLocks noGrp="1"/>
          </p:cNvSpPr>
          <p:nvPr>
            <p:ph idx="1"/>
          </p:nvPr>
        </p:nvSpPr>
        <p:spPr/>
        <p:txBody>
          <a:bodyPr/>
          <a:lstStyle/>
          <a:p>
            <a:r>
              <a:rPr lang="fa-IR" dirty="0"/>
              <a:t>در این دوران شاهد افزایش آمارهای مرتبط با خشونت خانگی هستیم .توصیه های لازم برای افراد در معرض خشونت های خانگی :</a:t>
            </a:r>
          </a:p>
          <a:p>
            <a:r>
              <a:rPr lang="fa-IR" dirty="0"/>
              <a:t>با خانواده و دوستانی که میتوانند کمک موثری داشته باشند ارتباط خود را حفظ کنید </a:t>
            </a:r>
          </a:p>
          <a:p>
            <a:r>
              <a:rPr lang="fa-IR" dirty="0"/>
              <a:t>برنامه ای برای حفظ امنیت خود و کودک داشته باشید  </a:t>
            </a:r>
          </a:p>
          <a:p>
            <a:r>
              <a:rPr lang="fa-IR" dirty="0"/>
              <a:t>با خطوط تلفنی ارایه دهنده خدمات اشنایی داشته باشید </a:t>
            </a:r>
            <a:endParaRPr lang="en-US" dirty="0"/>
          </a:p>
        </p:txBody>
      </p:sp>
    </p:spTree>
    <p:extLst>
      <p:ext uri="{BB962C8B-B14F-4D97-AF65-F5344CB8AC3E}">
        <p14:creationId xmlns:p14="http://schemas.microsoft.com/office/powerpoint/2010/main" val="3264753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هایی برای  دوران ابتلا به بیماری کووید 19  و قرنطینه</a:t>
            </a:r>
            <a:endParaRPr lang="en-US" dirty="0"/>
          </a:p>
        </p:txBody>
      </p:sp>
      <p:sp>
        <p:nvSpPr>
          <p:cNvPr id="3" name="Content Placeholder 2"/>
          <p:cNvSpPr>
            <a:spLocks noGrp="1"/>
          </p:cNvSpPr>
          <p:nvPr>
            <p:ph idx="1"/>
          </p:nvPr>
        </p:nvSpPr>
        <p:spPr/>
        <p:txBody>
          <a:bodyPr>
            <a:normAutofit fontScale="92500"/>
          </a:bodyPr>
          <a:lstStyle/>
          <a:p>
            <a:r>
              <a:rPr lang="fa-IR" dirty="0"/>
              <a:t>وضعیت فعلی را بپذیرید.</a:t>
            </a:r>
          </a:p>
          <a:p>
            <a:r>
              <a:rPr lang="fa-IR" dirty="0"/>
              <a:t> اصول مراقبت در مقابل انتشار بیماري را مرور و رعایت کنید. خطر آسیب به اطرافیان را جدی بگیرید.</a:t>
            </a:r>
          </a:p>
          <a:p>
            <a:r>
              <a:rPr lang="fa-IR" dirty="0"/>
              <a:t>نسبت به واکنش هاي عاطفی مانند ناراحتی، تنهایی، سرزنش خود، ترس و واکنش هاي جسمانی آگاه باشید. به خود یاداوري کنیدکه این واکنش ها در زمان مواجهه با بحران طبیعی است و بهتر شدن ان نیازمند گذر زمان است.</a:t>
            </a:r>
          </a:p>
          <a:p>
            <a:r>
              <a:rPr lang="fa-IR" dirty="0"/>
              <a:t>به طور فعال با تیم درمان همکاري کنید. به انها اعتماد کنید.اگر در خانه قرنطینه هستید با پزشک یا مرکز درمانی در تماس باشید.</a:t>
            </a:r>
          </a:p>
          <a:p>
            <a:pPr marL="0" indent="0">
              <a:buNone/>
            </a:pPr>
            <a:r>
              <a:rPr lang="fa-IR" dirty="0"/>
              <a:t> نگرش مثبت و خوشبینانه خود به درمان را حفظ کنید.</a:t>
            </a:r>
          </a:p>
        </p:txBody>
      </p:sp>
    </p:spTree>
    <p:extLst>
      <p:ext uri="{BB962C8B-B14F-4D97-AF65-F5344CB8AC3E}">
        <p14:creationId xmlns:p14="http://schemas.microsoft.com/office/powerpoint/2010/main" val="1687842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 از اطرافیان و اشنایان خود کمک بگیرید. از طریق فضای مجازی با دوستان و اشنایان در ارتباط باشید. </a:t>
            </a:r>
          </a:p>
          <a:p>
            <a:r>
              <a:rPr lang="fa-IR" dirty="0"/>
              <a:t>در مورد حس هاي خودصحبت کنید. اجازه دهید دیگران از شما حمایت کنند و شما را براي ادامه درمان تشویق کنند.</a:t>
            </a:r>
          </a:p>
          <a:p>
            <a:r>
              <a:rPr lang="fa-IR" dirty="0"/>
              <a:t>اطلاعات را  از منابع معتبر کسب کنید </a:t>
            </a:r>
          </a:p>
          <a:p>
            <a:r>
              <a:rPr lang="fa-IR" dirty="0"/>
              <a:t>با کارفرمای خود  و مسئول مربوطه صحبت کنید </a:t>
            </a:r>
          </a:p>
          <a:p>
            <a:endParaRPr lang="en-US" dirty="0"/>
          </a:p>
        </p:txBody>
      </p:sp>
    </p:spTree>
    <p:extLst>
      <p:ext uri="{BB962C8B-B14F-4D97-AF65-F5344CB8AC3E}">
        <p14:creationId xmlns:p14="http://schemas.microsoft.com/office/powerpoint/2010/main" val="35506422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133600"/>
            <a:ext cx="8993188" cy="4114800"/>
          </a:xfrm>
        </p:spPr>
        <p:txBody>
          <a:bodyPr/>
          <a:lstStyle/>
          <a:p>
            <a:r>
              <a:rPr lang="fa-IR" dirty="0"/>
              <a:t>خود را سرگرم کنید. کتاب بخوانید، موسیقی گوش دهید، یادداشت روزانه بنویسید.</a:t>
            </a:r>
          </a:p>
          <a:p>
            <a:r>
              <a:rPr lang="fa-IR" dirty="0"/>
              <a:t>تمرینات خود آرام سازي شامل تن آرامی عضلانی یا تمرینات تنفسی را یاد بگیرید. استفاده از تکنیک های آرام سازی برای کاهش اضطراب و احساسات منفی کمک کننده است.</a:t>
            </a:r>
          </a:p>
          <a:p>
            <a:endParaRPr lang="en-US" dirty="0"/>
          </a:p>
        </p:txBody>
      </p:sp>
    </p:spTree>
    <p:extLst>
      <p:ext uri="{BB962C8B-B14F-4D97-AF65-F5344CB8AC3E}">
        <p14:creationId xmlns:p14="http://schemas.microsoft.com/office/powerpoint/2010/main" val="22709314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در  آخر اینکه در شرایط پاندمی ویروس کرونا علاوه بر توجه به حفظ سلامت جسمی با رعایت این توصیه ها مراقب سلامت روان خود و اطرافیانمان نیز باشیم .</a:t>
            </a:r>
            <a:endParaRPr lang="en-US" dirty="0"/>
          </a:p>
        </p:txBody>
      </p:sp>
    </p:spTree>
    <p:extLst>
      <p:ext uri="{BB962C8B-B14F-4D97-AF65-F5344CB8AC3E}">
        <p14:creationId xmlns:p14="http://schemas.microsoft.com/office/powerpoint/2010/main" val="38377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یکسری عوامل باعث اسیب پذیری بیشتر افراد در این شرایط میشود که در ادامه به ان اشاره میکنیم </a:t>
            </a:r>
            <a:endParaRPr lang="en-US" dirty="0"/>
          </a:p>
        </p:txBody>
      </p:sp>
    </p:spTree>
    <p:extLst>
      <p:ext uri="{BB962C8B-B14F-4D97-AF65-F5344CB8AC3E}">
        <p14:creationId xmlns:p14="http://schemas.microsoft.com/office/powerpoint/2010/main" val="1055737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133600"/>
            <a:ext cx="8915400" cy="4419600"/>
          </a:xfrm>
        </p:spPr>
        <p:txBody>
          <a:bodyPr>
            <a:normAutofit/>
          </a:bodyPr>
          <a:lstStyle/>
          <a:p>
            <a:pPr marL="0" indent="0" algn="ctr">
              <a:buNone/>
            </a:pPr>
            <a:r>
              <a:rPr lang="fa-IR" sz="3200" dirty="0"/>
              <a:t>منابع :سلامت روان در همه گیری ویروس جدید کرونا .انجمن علمی روانپزشکان ایران .99</a:t>
            </a:r>
          </a:p>
          <a:p>
            <a:pPr marL="0" indent="0" algn="ctr">
              <a:buNone/>
            </a:pPr>
            <a:r>
              <a:rPr lang="fa-IR" sz="3200" dirty="0"/>
              <a:t>راهنمای مداخلات روانشناختی تلفنی  در بحران کرونا. گروه روانپزشکی دانشگاه علوم پزشکی مشهد</a:t>
            </a:r>
          </a:p>
          <a:p>
            <a:pPr marL="0" indent="0" algn="ctr">
              <a:buNone/>
            </a:pPr>
            <a:r>
              <a:rPr lang="fa-IR" sz="3200" dirty="0"/>
              <a:t>و سایر منابع مرتبط </a:t>
            </a:r>
            <a:endParaRPr lang="en-US" sz="3200" dirty="0"/>
          </a:p>
        </p:txBody>
      </p:sp>
    </p:spTree>
    <p:extLst>
      <p:ext uri="{BB962C8B-B14F-4D97-AF65-F5344CB8AC3E}">
        <p14:creationId xmlns:p14="http://schemas.microsoft.com/office/powerpoint/2010/main" val="196272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43110"/>
            <a:ext cx="8911687" cy="747490"/>
          </a:xfrm>
        </p:spPr>
        <p:txBody>
          <a:bodyPr/>
          <a:lstStyle/>
          <a:p>
            <a:r>
              <a:rPr lang="fa-IR" dirty="0"/>
              <a:t>عوامل موثر بر آسیب پذیری </a:t>
            </a:r>
            <a:endParaRPr lang="en-US" dirty="0"/>
          </a:p>
        </p:txBody>
      </p:sp>
      <p:sp>
        <p:nvSpPr>
          <p:cNvPr id="3" name="Content Placeholder 2"/>
          <p:cNvSpPr>
            <a:spLocks noGrp="1"/>
          </p:cNvSpPr>
          <p:nvPr>
            <p:ph idx="1"/>
          </p:nvPr>
        </p:nvSpPr>
        <p:spPr>
          <a:xfrm>
            <a:off x="2589212" y="990600"/>
            <a:ext cx="8915400" cy="5715000"/>
          </a:xfrm>
        </p:spPr>
        <p:txBody>
          <a:bodyPr>
            <a:normAutofit/>
          </a:bodyPr>
          <a:lstStyle/>
          <a:p>
            <a:pPr>
              <a:lnSpc>
                <a:spcPct val="160000"/>
              </a:lnSpc>
            </a:pPr>
            <a:r>
              <a:rPr lang="fa-IR" dirty="0"/>
              <a:t>ابهام وعدم قطعیت در مورد  زندگی و برنامه ها  و به طور کل  آینده و پیش رفتن شرایط </a:t>
            </a:r>
          </a:p>
          <a:p>
            <a:pPr>
              <a:lnSpc>
                <a:spcPct val="160000"/>
              </a:lnSpc>
            </a:pPr>
            <a:r>
              <a:rPr lang="fa-IR" dirty="0"/>
              <a:t>غیر قابل  پیش بینی بودن و عدم اطمینان </a:t>
            </a:r>
          </a:p>
          <a:p>
            <a:pPr>
              <a:lnSpc>
                <a:spcPct val="160000"/>
              </a:lnSpc>
            </a:pPr>
            <a:r>
              <a:rPr lang="fa-IR" dirty="0"/>
              <a:t>ترس از دست دادن در آمد و مشکلات اقتصادی فراگیر </a:t>
            </a:r>
            <a:endParaRPr lang="en-US" dirty="0"/>
          </a:p>
          <a:p>
            <a:pPr>
              <a:lnSpc>
                <a:spcPct val="160000"/>
              </a:lnSpc>
            </a:pPr>
            <a:r>
              <a:rPr lang="fa-IR" dirty="0"/>
              <a:t>احساس کسالت و درماندگی به دلیل قرنطینه و فاصله گذاری فیزیکی</a:t>
            </a:r>
          </a:p>
          <a:p>
            <a:pPr>
              <a:lnSpc>
                <a:spcPct val="160000"/>
              </a:lnSpc>
            </a:pPr>
            <a:r>
              <a:rPr lang="fa-IR" dirty="0"/>
              <a:t>احساس تنهایی و کاهش ارتباط اجتماعی  </a:t>
            </a:r>
          </a:p>
          <a:p>
            <a:pPr>
              <a:lnSpc>
                <a:spcPct val="160000"/>
              </a:lnSpc>
            </a:pPr>
            <a:r>
              <a:rPr lang="fa-IR" dirty="0"/>
              <a:t>بر هم خوردن ریتم معمول روزانه </a:t>
            </a:r>
            <a:endParaRPr lang="en-US" dirty="0"/>
          </a:p>
          <a:p>
            <a:pPr>
              <a:lnSpc>
                <a:spcPct val="160000"/>
              </a:lnSpc>
            </a:pPr>
            <a:r>
              <a:rPr lang="fa-IR" dirty="0"/>
              <a:t>آمیخته شدن اطلاعات درست و نادرست</a:t>
            </a:r>
          </a:p>
          <a:p>
            <a:pPr>
              <a:lnSpc>
                <a:spcPct val="160000"/>
              </a:lnSpc>
            </a:pPr>
            <a:endParaRPr lang="fa-IR" dirty="0"/>
          </a:p>
          <a:p>
            <a:pPr marL="0" indent="0">
              <a:buNone/>
            </a:pPr>
            <a:r>
              <a:rPr lang="fa-IR" dirty="0"/>
              <a:t> </a:t>
            </a:r>
          </a:p>
          <a:p>
            <a:endParaRPr lang="en-US" dirty="0"/>
          </a:p>
        </p:txBody>
      </p:sp>
    </p:spTree>
    <p:extLst>
      <p:ext uri="{BB962C8B-B14F-4D97-AF65-F5344CB8AC3E}">
        <p14:creationId xmlns:p14="http://schemas.microsoft.com/office/powerpoint/2010/main" val="242554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fa-IR" dirty="0"/>
              <a:t>مشخص نبودن شرایط انتقال  و رفتار ویروس </a:t>
            </a:r>
          </a:p>
          <a:p>
            <a:r>
              <a:rPr lang="fa-IR" dirty="0"/>
              <a:t>نبود درمان قطعی و موثر </a:t>
            </a:r>
          </a:p>
          <a:p>
            <a:r>
              <a:rPr lang="fa-IR" dirty="0"/>
              <a:t>انتشار سریع </a:t>
            </a:r>
          </a:p>
          <a:p>
            <a:r>
              <a:rPr lang="fa-IR" dirty="0"/>
              <a:t>علایم اختصاصی ندارد و نیاز به جداسازی و قرنطینه دارد  </a:t>
            </a:r>
            <a:endParaRPr lang="en-US" dirty="0"/>
          </a:p>
          <a:p>
            <a:r>
              <a:rPr lang="fa-IR" dirty="0"/>
              <a:t>موج نیاز به خدمات پزشکی </a:t>
            </a:r>
            <a:endParaRPr lang="en-US" dirty="0"/>
          </a:p>
          <a:p>
            <a:r>
              <a:rPr lang="fa-IR" dirty="0"/>
              <a:t>نامشخص بودن زمان اتمام همه گیری </a:t>
            </a:r>
          </a:p>
          <a:p>
            <a:r>
              <a:rPr lang="fa-IR" dirty="0"/>
              <a:t>نبود واکسن </a:t>
            </a:r>
          </a:p>
          <a:p>
            <a:endParaRPr lang="en-US" dirty="0"/>
          </a:p>
        </p:txBody>
      </p:sp>
    </p:spTree>
    <p:extLst>
      <p:ext uri="{BB962C8B-B14F-4D97-AF65-F5344CB8AC3E}">
        <p14:creationId xmlns:p14="http://schemas.microsoft.com/office/powerpoint/2010/main" val="2530966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533400"/>
            <a:ext cx="9525000" cy="6172200"/>
          </a:xfrm>
        </p:spPr>
        <p:txBody>
          <a:bodyPr>
            <a:normAutofit/>
          </a:bodyPr>
          <a:lstStyle/>
          <a:p>
            <a:pPr>
              <a:lnSpc>
                <a:spcPct val="160000"/>
              </a:lnSpc>
            </a:pPr>
            <a:r>
              <a:rPr lang="fa-IR" dirty="0"/>
              <a:t>ترس از بیمارشدن و مرگ  خود و عزیزان </a:t>
            </a:r>
          </a:p>
          <a:p>
            <a:pPr>
              <a:lnSpc>
                <a:spcPct val="160000"/>
              </a:lnSpc>
            </a:pPr>
            <a:r>
              <a:rPr lang="fa-IR" dirty="0"/>
              <a:t>ترس جدا شدن از عزیزان </a:t>
            </a:r>
            <a:endParaRPr lang="en-US" dirty="0"/>
          </a:p>
          <a:p>
            <a:r>
              <a:rPr lang="fa-IR" dirty="0"/>
              <a:t>ترس از انتقال ویروس به دیگران</a:t>
            </a:r>
            <a:endParaRPr lang="en-US" dirty="0"/>
          </a:p>
          <a:p>
            <a:r>
              <a:rPr lang="fa-IR" dirty="0"/>
              <a:t>همراهی بیماری با ترس و انگ </a:t>
            </a:r>
          </a:p>
          <a:p>
            <a:pPr marL="0" indent="0">
              <a:buNone/>
            </a:pPr>
            <a:endParaRPr lang="fa-IR" dirty="0"/>
          </a:p>
          <a:p>
            <a:endParaRPr lang="en-US" dirty="0"/>
          </a:p>
        </p:txBody>
      </p:sp>
    </p:spTree>
    <p:extLst>
      <p:ext uri="{BB962C8B-B14F-4D97-AF65-F5344CB8AC3E}">
        <p14:creationId xmlns:p14="http://schemas.microsoft.com/office/powerpoint/2010/main" val="838287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برای مدیریت بحران باید واکنش های هیجانی مدیریت شوند </a:t>
            </a:r>
          </a:p>
          <a:p>
            <a:r>
              <a:rPr lang="fa-IR" dirty="0"/>
              <a:t>مدیریت استرس و واکنش های هیجانی در خود و دیگران از مهم ترین اقدامات در شرایط بحرانی است  </a:t>
            </a:r>
            <a:endParaRPr lang="en-US" dirty="0"/>
          </a:p>
          <a:p>
            <a:endParaRPr lang="en-US" dirty="0"/>
          </a:p>
        </p:txBody>
      </p:sp>
    </p:spTree>
    <p:extLst>
      <p:ext uri="{BB962C8B-B14F-4D97-AF65-F5344CB8AC3E}">
        <p14:creationId xmlns:p14="http://schemas.microsoft.com/office/powerpoint/2010/main" val="1651673444"/>
      </p:ext>
    </p:extLst>
  </p:cSld>
  <p:clrMapOvr>
    <a:masterClrMapping/>
  </p:clrMapOvr>
</p:sld>
</file>

<file path=ppt/theme/theme1.xml><?xml version="1.0" encoding="utf-8"?>
<a:theme xmlns:a="http://schemas.openxmlformats.org/drawingml/2006/main" name="Wis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802</TotalTime>
  <Words>3292</Words>
  <Application>Microsoft Office PowerPoint</Application>
  <PresentationFormat>Widescreen</PresentationFormat>
  <Paragraphs>229</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Century Gothic</vt:lpstr>
      <vt:lpstr>Wingdings 3</vt:lpstr>
      <vt:lpstr>Wisp</vt:lpstr>
      <vt:lpstr> پاندمی ویروس کرونا</vt:lpstr>
      <vt:lpstr>PowerPoint Presentation</vt:lpstr>
      <vt:lpstr>PowerPoint Presentation</vt:lpstr>
      <vt:lpstr>PowerPoint Presentation</vt:lpstr>
      <vt:lpstr>PowerPoint Presentation</vt:lpstr>
      <vt:lpstr>عوامل موثر بر آسیب پذیری </vt:lpstr>
      <vt:lpstr>PowerPoint Presentation</vt:lpstr>
      <vt:lpstr>PowerPoint Presentation</vt:lpstr>
      <vt:lpstr>PowerPoint Presentation</vt:lpstr>
      <vt:lpstr>تاب آوری </vt:lpstr>
      <vt:lpstr>توصیه ها   و راه هایی که کمک میکند در این شرایط احساس بهتری داشته باشیم  </vt:lpstr>
      <vt:lpstr>بهداشت خواب :</vt:lpstr>
      <vt:lpstr>PowerPoint Presentation</vt:lpstr>
      <vt:lpstr>ادامه توصیه ها </vt:lpstr>
      <vt:lpstr>PowerPoint Presentation</vt:lpstr>
      <vt:lpstr>PowerPoint Presentation</vt:lpstr>
      <vt:lpstr>توصیه ها </vt:lpstr>
      <vt:lpstr>PowerPoint Presentation</vt:lpstr>
      <vt:lpstr>تنفس عمیق </vt:lpstr>
      <vt:lpstr>آرام سازی عضلانی پیشرونده </vt:lpstr>
      <vt:lpstr>ذهن آگاهی </vt:lpstr>
      <vt:lpstr>ذهن اگاهی برای کاهش استرس </vt:lpstr>
      <vt:lpstr>توصیه ها </vt:lpstr>
      <vt:lpstr>PowerPoint Presentation</vt:lpstr>
      <vt:lpstr>PowerPoint Presentation</vt:lpstr>
      <vt:lpstr>PowerPoint Presentation</vt:lpstr>
      <vt:lpstr>توصیه ها </vt:lpstr>
      <vt:lpstr>PowerPoint Presentation</vt:lpstr>
      <vt:lpstr> انواع آسیب های روانشناختی  و روانپزشکی مرتبط با این بحران : </vt:lpstr>
      <vt:lpstr> گروه هایی که باید در این دوران  مورد توجه ویژه قرار گیرند </vt:lpstr>
      <vt:lpstr>کودکان و نوجوانان توصیه ها : </vt:lpstr>
      <vt:lpstr>PowerPoint Presentation</vt:lpstr>
      <vt:lpstr>سالمندان  </vt:lpstr>
      <vt:lpstr>توصیه ها </vt:lpstr>
      <vt:lpstr>کادر درمان </vt:lpstr>
      <vt:lpstr>توصیه های کلی  </vt:lpstr>
      <vt:lpstr>توصیه به کادر درمان </vt:lpstr>
      <vt:lpstr>PowerPoint Presentation</vt:lpstr>
      <vt:lpstr>PowerPoint Presentation</vt:lpstr>
      <vt:lpstr>سوگواری </vt:lpstr>
      <vt:lpstr>PowerPoint Presentation</vt:lpstr>
      <vt:lpstr>PowerPoint Presentation</vt:lpstr>
      <vt:lpstr>PowerPoint Presentation</vt:lpstr>
      <vt:lpstr>PowerPoint Presentation</vt:lpstr>
      <vt:lpstr>قربانیان خشونت خانگی </vt:lpstr>
      <vt:lpstr>توصیه هایی برای  دوران ابتلا به بیماری کووید 19  و قرنطینه</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ehsan</dc:creator>
  <cp:lastModifiedBy>سارا سیستانی زاده</cp:lastModifiedBy>
  <cp:revision>81</cp:revision>
  <dcterms:modified xsi:type="dcterms:W3CDTF">2021-01-06T10:51:33Z</dcterms:modified>
</cp:coreProperties>
</file>