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7" r:id="rId2"/>
    <p:sldId id="258" r:id="rId3"/>
    <p:sldId id="266" r:id="rId4"/>
    <p:sldId id="267" r:id="rId5"/>
    <p:sldId id="268" r:id="rId6"/>
    <p:sldId id="269" r:id="rId7"/>
    <p:sldId id="270" r:id="rId8"/>
    <p:sldId id="271" r:id="rId9"/>
    <p:sldId id="272" r:id="rId10"/>
    <p:sldId id="273" r:id="rId11"/>
    <p:sldId id="274" r:id="rId12"/>
    <p:sldId id="265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104" y="4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857F0-F58B-4A90-888F-02D9BAC51C42}" type="datetimeFigureOut">
              <a:rPr lang="en-US" smtClean="0"/>
              <a:pPr/>
              <a:t>9/19/2017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D956F-A923-47F2-B637-417E1A29A1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857F0-F58B-4A90-888F-02D9BAC51C42}" type="datetimeFigureOut">
              <a:rPr lang="en-US" smtClean="0"/>
              <a:pPr/>
              <a:t>9/19/2017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D956F-A923-47F2-B637-417E1A29A1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857F0-F58B-4A90-888F-02D9BAC51C42}" type="datetimeFigureOut">
              <a:rPr lang="en-US" smtClean="0"/>
              <a:pPr/>
              <a:t>9/19/2017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D956F-A923-47F2-B637-417E1A29A1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857F0-F58B-4A90-888F-02D9BAC51C42}" type="datetimeFigureOut">
              <a:rPr lang="en-US" smtClean="0"/>
              <a:pPr/>
              <a:t>9/19/2017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D956F-A923-47F2-B637-417E1A29A1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857F0-F58B-4A90-888F-02D9BAC51C42}" type="datetimeFigureOut">
              <a:rPr lang="en-US" smtClean="0"/>
              <a:pPr/>
              <a:t>9/19/2017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D956F-A923-47F2-B637-417E1A29A1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857F0-F58B-4A90-888F-02D9BAC51C42}" type="datetimeFigureOut">
              <a:rPr lang="en-US" smtClean="0"/>
              <a:pPr/>
              <a:t>9/19/2017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D956F-A923-47F2-B637-417E1A29A1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857F0-F58B-4A90-888F-02D9BAC51C42}" type="datetimeFigureOut">
              <a:rPr lang="en-US" smtClean="0"/>
              <a:pPr/>
              <a:t>9/19/2017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D956F-A923-47F2-B637-417E1A29A1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857F0-F58B-4A90-888F-02D9BAC51C42}" type="datetimeFigureOut">
              <a:rPr lang="en-US" smtClean="0"/>
              <a:pPr/>
              <a:t>9/19/2017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D956F-A923-47F2-B637-417E1A29A1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857F0-F58B-4A90-888F-02D9BAC51C42}" type="datetimeFigureOut">
              <a:rPr lang="en-US" smtClean="0"/>
              <a:pPr/>
              <a:t>9/19/2017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D956F-A923-47F2-B637-417E1A29A1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857F0-F58B-4A90-888F-02D9BAC51C42}" type="datetimeFigureOut">
              <a:rPr lang="en-US" smtClean="0"/>
              <a:pPr/>
              <a:t>9/19/2017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D956F-A923-47F2-B637-417E1A29A1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857F0-F58B-4A90-888F-02D9BAC51C42}" type="datetimeFigureOut">
              <a:rPr lang="en-US" smtClean="0"/>
              <a:pPr/>
              <a:t>9/19/2017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44D956F-A923-47F2-B637-417E1A29A10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41857F0-F58B-4A90-888F-02D9BAC51C42}" type="datetimeFigureOut">
              <a:rPr lang="en-US" smtClean="0"/>
              <a:pPr/>
              <a:t>9/19/2017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44D956F-A923-47F2-B637-417E1A29A100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981200"/>
            <a:ext cx="8458200" cy="2362200"/>
          </a:xfrm>
        </p:spPr>
        <p:txBody>
          <a:bodyPr>
            <a:normAutofit fontScale="90000"/>
          </a:bodyPr>
          <a:lstStyle/>
          <a:p>
            <a:pPr algn="ctr" rtl="1"/>
            <a:r>
              <a:rPr lang="fa-IR" sz="4400" dirty="0" smtClean="0">
                <a:cs typeface="B Titr" pitchFamily="2" charset="-78"/>
              </a:rPr>
              <a:t>نحوه </a:t>
            </a:r>
            <a:r>
              <a:rPr lang="fa-IR" sz="4400" dirty="0" smtClean="0">
                <a:cs typeface="B Titr" pitchFamily="2" charset="-78"/>
              </a:rPr>
              <a:t>محاسبه </a:t>
            </a:r>
            <a:r>
              <a:rPr lang="en-US" sz="4400" dirty="0" smtClean="0">
                <a:cs typeface="B Titr" pitchFamily="2" charset="-78"/>
              </a:rPr>
              <a:t>H.INDEX</a:t>
            </a:r>
            <a:r>
              <a:rPr lang="fa-IR" sz="4400" dirty="0" smtClean="0">
                <a:cs typeface="B Titr" pitchFamily="2" charset="-78"/>
              </a:rPr>
              <a:t/>
            </a:r>
            <a:br>
              <a:rPr lang="fa-IR" sz="4400" dirty="0" smtClean="0">
                <a:cs typeface="B Titr" pitchFamily="2" charset="-78"/>
              </a:rPr>
            </a:br>
            <a:r>
              <a:rPr lang="en-US" dirty="0" smtClean="0">
                <a:cs typeface="B Titr" pitchFamily="2" charset="-78"/>
              </a:rPr>
              <a:t/>
            </a:r>
            <a:br>
              <a:rPr lang="en-US" dirty="0" smtClean="0">
                <a:cs typeface="B Titr" pitchFamily="2" charset="-78"/>
              </a:rPr>
            </a:br>
            <a:r>
              <a:rPr lang="fa-IR" sz="3600" dirty="0" smtClean="0">
                <a:cs typeface="B Zar" pitchFamily="2" charset="-78"/>
              </a:rPr>
              <a:t>تهیه کننده : لیلا نامدار</a:t>
            </a:r>
            <a:br>
              <a:rPr lang="fa-IR" sz="3600" dirty="0" smtClean="0">
                <a:cs typeface="B Zar" pitchFamily="2" charset="-78"/>
              </a:rPr>
            </a:br>
            <a:r>
              <a:rPr lang="fa-IR" sz="3600" dirty="0" smtClean="0">
                <a:cs typeface="B Zar" pitchFamily="2" charset="-78"/>
              </a:rPr>
              <a:t>کارشناس ارشد کتابخانه مرکزی  و مرکز اسناد</a:t>
            </a:r>
            <a:endParaRPr lang="en-US" sz="3600" dirty="0">
              <a:cs typeface="B Zar" pitchFamily="2" charset="-78"/>
            </a:endParaRPr>
          </a:p>
        </p:txBody>
      </p:sp>
      <p:pic>
        <p:nvPicPr>
          <p:cNvPr id="3073" name="Picture 1" descr="C:\Users\user\Desktop\8.7.95\index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2800" y="152400"/>
            <a:ext cx="1819275" cy="1904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0600"/>
            <a:ext cx="9144000" cy="5867400"/>
          </a:xfrm>
        </p:spPr>
      </p:pic>
      <p:sp>
        <p:nvSpPr>
          <p:cNvPr id="5" name="Down Arrow 4"/>
          <p:cNvSpPr/>
          <p:nvPr/>
        </p:nvSpPr>
        <p:spPr>
          <a:xfrm>
            <a:off x="4038600" y="4048124"/>
            <a:ext cx="2895600" cy="828675"/>
          </a:xfrm>
          <a:prstGeom prst="downArrow">
            <a:avLst>
              <a:gd name="adj1" fmla="val 50000"/>
              <a:gd name="adj2" fmla="val 4875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یکسان سازی اسامی نویسندگان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74363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1143000"/>
            <a:ext cx="9067800" cy="5714999"/>
          </a:xfrm>
        </p:spPr>
      </p:pic>
    </p:spTree>
    <p:extLst>
      <p:ext uri="{BB962C8B-B14F-4D97-AF65-F5344CB8AC3E}">
        <p14:creationId xmlns:p14="http://schemas.microsoft.com/office/powerpoint/2010/main" val="4340066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2572512"/>
          </a:xfrm>
        </p:spPr>
        <p:txBody>
          <a:bodyPr>
            <a:normAutofit fontScale="90000"/>
          </a:bodyPr>
          <a:lstStyle/>
          <a:p>
            <a:pPr algn="ctr" rtl="1"/>
            <a:r>
              <a:rPr lang="fa-IR" sz="3200" b="1" dirty="0" smtClean="0">
                <a:cs typeface="B Zar" pitchFamily="2" charset="-78"/>
              </a:rPr>
              <a:t/>
            </a:r>
            <a:br>
              <a:rPr lang="fa-IR" sz="3200" b="1" dirty="0" smtClean="0">
                <a:cs typeface="B Zar" pitchFamily="2" charset="-78"/>
              </a:rPr>
            </a:br>
            <a:r>
              <a:rPr lang="fa-IR" sz="3200" b="1" dirty="0" smtClean="0">
                <a:cs typeface="B Zar" pitchFamily="2" charset="-78"/>
              </a:rPr>
              <a:t/>
            </a:r>
            <a:br>
              <a:rPr lang="fa-IR" sz="3200" b="1" dirty="0" smtClean="0">
                <a:cs typeface="B Zar" pitchFamily="2" charset="-78"/>
              </a:rPr>
            </a:br>
            <a:r>
              <a:rPr lang="fa-IR" sz="3200" b="1" dirty="0" smtClean="0">
                <a:cs typeface="B Zar" pitchFamily="2" charset="-78"/>
              </a:rPr>
              <a:t/>
            </a:r>
            <a:br>
              <a:rPr lang="fa-IR" sz="3200" b="1" dirty="0" smtClean="0">
                <a:cs typeface="B Zar" pitchFamily="2" charset="-78"/>
              </a:rPr>
            </a:br>
            <a:r>
              <a:rPr lang="fa-IR" sz="3200" b="1" dirty="0" smtClean="0">
                <a:cs typeface="B Zar" pitchFamily="2" charset="-78"/>
              </a:rPr>
              <a:t/>
            </a:r>
            <a:br>
              <a:rPr lang="fa-IR" sz="3200" b="1" dirty="0" smtClean="0">
                <a:cs typeface="B Zar" pitchFamily="2" charset="-78"/>
              </a:rPr>
            </a:br>
            <a:r>
              <a:rPr lang="fa-IR" sz="3200" b="1" dirty="0" smtClean="0">
                <a:cs typeface="B Zar" pitchFamily="2" charset="-78"/>
              </a:rPr>
              <a:t>با تشکر از صبر و حوصله شما</a:t>
            </a:r>
            <a:br>
              <a:rPr lang="fa-IR" sz="3200" b="1" dirty="0" smtClean="0">
                <a:cs typeface="B Zar" pitchFamily="2" charset="-78"/>
              </a:rPr>
            </a:br>
            <a:r>
              <a:rPr lang="fa-IR" sz="3200" b="1" dirty="0" smtClean="0">
                <a:cs typeface="B Zar" pitchFamily="2" charset="-78"/>
              </a:rPr>
              <a:t>موفق باشید</a:t>
            </a:r>
            <a:endParaRPr lang="en-US" sz="3200" b="1" dirty="0">
              <a:cs typeface="B Za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66800"/>
            <a:ext cx="8305800" cy="4343400"/>
          </a:xfrm>
        </p:spPr>
        <p:txBody>
          <a:bodyPr>
            <a:normAutofit fontScale="90000"/>
          </a:bodyPr>
          <a:lstStyle/>
          <a:p>
            <a:pPr algn="just" rtl="1"/>
            <a:r>
              <a:rPr lang="en-US" dirty="0"/>
              <a:t>H-index </a:t>
            </a:r>
            <a:r>
              <a:rPr lang="fa-IR" dirty="0"/>
              <a:t>یا </a:t>
            </a:r>
            <a:r>
              <a:rPr lang="en-US" dirty="0"/>
              <a:t>Highly Cited Index </a:t>
            </a:r>
            <a:r>
              <a:rPr lang="fa-IR" dirty="0"/>
              <a:t>معیاری است که برای سنجش میزان فعالیت علمی اشخاص، موسسات و سازمانها و حتی کشورها به کار برده می شود. برای محاسبه </a:t>
            </a:r>
            <a:r>
              <a:rPr lang="en-US" dirty="0"/>
              <a:t>H-index، </a:t>
            </a:r>
            <a:r>
              <a:rPr lang="fa-IR" dirty="0"/>
              <a:t>عدد </a:t>
            </a:r>
            <a:r>
              <a:rPr lang="en-US" dirty="0"/>
              <a:t>n</a:t>
            </a:r>
            <a:r>
              <a:rPr lang="fa-IR" dirty="0"/>
              <a:t>ام مقاله ای که تعداد استنادات برابر با عدد </a:t>
            </a:r>
            <a:r>
              <a:rPr lang="en-US" dirty="0"/>
              <a:t>n </a:t>
            </a:r>
            <a:r>
              <a:rPr lang="fa-IR" dirty="0"/>
              <a:t>داشته باشد، به عنوان مقدار </a:t>
            </a:r>
            <a:r>
              <a:rPr lang="en-US" dirty="0"/>
              <a:t>H-index </a:t>
            </a:r>
            <a:r>
              <a:rPr lang="fa-IR" dirty="0"/>
              <a:t>محسوب می شود.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rtl="1"/>
            <a:r>
              <a:rPr lang="fa-IR" dirty="0"/>
              <a:t>از طریق سایت </a:t>
            </a:r>
            <a:r>
              <a:rPr lang="fa-IR" sz="3100" dirty="0">
                <a:cs typeface="B Zar" pitchFamily="2" charset="-78"/>
              </a:rPr>
              <a:t>دانشگاه به آدرس </a:t>
            </a:r>
            <a:r>
              <a:rPr lang="en-US" sz="3100" dirty="0">
                <a:cs typeface="B Zar" pitchFamily="2" charset="-78"/>
              </a:rPr>
              <a:t>kmu.ac.ir </a:t>
            </a:r>
            <a:r>
              <a:rPr lang="fa-IR" sz="3100" dirty="0">
                <a:cs typeface="B Zar" pitchFamily="2" charset="-78"/>
              </a:rPr>
              <a:t>و لینک کتابخانه الکترونیک، پایگاه </a:t>
            </a:r>
            <a:r>
              <a:rPr lang="en-US" sz="3100" dirty="0" smtClean="0">
                <a:cs typeface="B Zar" pitchFamily="2" charset="-78"/>
              </a:rPr>
              <a:t>Scopus </a:t>
            </a:r>
            <a:r>
              <a:rPr lang="fa-IR" sz="3100" dirty="0" smtClean="0">
                <a:cs typeface="B Zar" pitchFamily="2" charset="-78"/>
              </a:rPr>
              <a:t>را </a:t>
            </a:r>
            <a:r>
              <a:rPr lang="fa-IR" sz="3100" dirty="0">
                <a:cs typeface="B Zar" pitchFamily="2" charset="-78"/>
              </a:rPr>
              <a:t>انتخاب نمایید</a:t>
            </a:r>
            <a:r>
              <a:rPr lang="fa-IR" dirty="0"/>
              <a:t>.</a:t>
            </a:r>
            <a:endParaRPr lang="en-US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935163"/>
            <a:ext cx="8534400" cy="4389437"/>
          </a:xfrm>
        </p:spPr>
      </p:pic>
      <p:sp>
        <p:nvSpPr>
          <p:cNvPr id="9" name="Up Arrow 8"/>
          <p:cNvSpPr/>
          <p:nvPr/>
        </p:nvSpPr>
        <p:spPr>
          <a:xfrm>
            <a:off x="4267200" y="2647950"/>
            <a:ext cx="2438400" cy="990600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پایگاه اسکوپوس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28186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47800"/>
            <a:ext cx="8991600" cy="5257800"/>
          </a:xfrm>
        </p:spPr>
      </p:pic>
      <p:sp>
        <p:nvSpPr>
          <p:cNvPr id="5" name="Down Arrow Callout 4"/>
          <p:cNvSpPr/>
          <p:nvPr/>
        </p:nvSpPr>
        <p:spPr>
          <a:xfrm>
            <a:off x="457200" y="2819400"/>
            <a:ext cx="1752600" cy="990600"/>
          </a:xfrm>
          <a:prstGeom prst="downArrowCallou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انتخاب تب نویسنده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02026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66800"/>
            <a:ext cx="9144000" cy="5791200"/>
          </a:xfrm>
        </p:spPr>
      </p:pic>
      <p:sp>
        <p:nvSpPr>
          <p:cNvPr id="5" name="Left Arrow 4"/>
          <p:cNvSpPr/>
          <p:nvPr/>
        </p:nvSpPr>
        <p:spPr>
          <a:xfrm>
            <a:off x="1600200" y="5334000"/>
            <a:ext cx="2057400" cy="838200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وارد نمودن فامیل نویسنده </a:t>
            </a:r>
            <a:endParaRPr lang="en-US" dirty="0"/>
          </a:p>
        </p:txBody>
      </p:sp>
      <p:sp>
        <p:nvSpPr>
          <p:cNvPr id="6" name="Left Arrow 5"/>
          <p:cNvSpPr/>
          <p:nvPr/>
        </p:nvSpPr>
        <p:spPr>
          <a:xfrm>
            <a:off x="5867400" y="5181600"/>
            <a:ext cx="2667000" cy="1066800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وارد نمودن حرف اول اسم نویسنده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80399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66800"/>
            <a:ext cx="9144000" cy="5791200"/>
          </a:xfrm>
        </p:spPr>
      </p:pic>
    </p:spTree>
    <p:extLst>
      <p:ext uri="{BB962C8B-B14F-4D97-AF65-F5344CB8AC3E}">
        <p14:creationId xmlns:p14="http://schemas.microsoft.com/office/powerpoint/2010/main" val="19170912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066800"/>
            <a:ext cx="8991600" cy="5791200"/>
          </a:xfrm>
        </p:spPr>
      </p:pic>
      <p:sp>
        <p:nvSpPr>
          <p:cNvPr id="5" name="Down Arrow 4"/>
          <p:cNvSpPr/>
          <p:nvPr/>
        </p:nvSpPr>
        <p:spPr>
          <a:xfrm>
            <a:off x="1371600" y="4953000"/>
            <a:ext cx="2590800" cy="542925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انتخاب نویسنده مورد نظر </a:t>
            </a:r>
            <a:endParaRPr lang="en-US" dirty="0"/>
          </a:p>
        </p:txBody>
      </p:sp>
      <p:sp>
        <p:nvSpPr>
          <p:cNvPr id="6" name="Down Arrow Callout 5"/>
          <p:cNvSpPr/>
          <p:nvPr/>
        </p:nvSpPr>
        <p:spPr>
          <a:xfrm>
            <a:off x="2971800" y="3886200"/>
            <a:ext cx="1143000" cy="609600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نمایش دادن مقالات</a:t>
            </a:r>
            <a:endParaRPr lang="en-US" dirty="0"/>
          </a:p>
        </p:txBody>
      </p:sp>
      <p:sp>
        <p:nvSpPr>
          <p:cNvPr id="7" name="Left Arrow Callout 6"/>
          <p:cNvSpPr/>
          <p:nvPr/>
        </p:nvSpPr>
        <p:spPr>
          <a:xfrm>
            <a:off x="4876800" y="4171950"/>
            <a:ext cx="1524000" cy="1033462"/>
          </a:xfrm>
          <a:prstGeom prst="left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نمایش دادن </a:t>
            </a:r>
            <a:r>
              <a:rPr lang="en-US" dirty="0" err="1" smtClean="0"/>
              <a:t>h.index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669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43000"/>
            <a:ext cx="8991600" cy="5562599"/>
          </a:xfrm>
        </p:spPr>
      </p:pic>
      <p:sp>
        <p:nvSpPr>
          <p:cNvPr id="5" name="Down Arrow 4"/>
          <p:cNvSpPr/>
          <p:nvPr/>
        </p:nvSpPr>
        <p:spPr>
          <a:xfrm>
            <a:off x="6629400" y="2667000"/>
            <a:ext cx="2133600" cy="914400"/>
          </a:xfrm>
          <a:prstGeom prst="downArrow">
            <a:avLst>
              <a:gd name="adj1" fmla="val 50000"/>
              <a:gd name="adj2" fmla="val 5625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شاخص </a:t>
            </a:r>
            <a:r>
              <a:rPr lang="en-US" dirty="0" err="1" smtClean="0"/>
              <a:t>h.index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00415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66800"/>
            <a:ext cx="9144000" cy="5638800"/>
          </a:xfrm>
        </p:spPr>
      </p:pic>
    </p:spTree>
    <p:extLst>
      <p:ext uri="{BB962C8B-B14F-4D97-AF65-F5344CB8AC3E}">
        <p14:creationId xmlns:p14="http://schemas.microsoft.com/office/powerpoint/2010/main" val="32718991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138</TotalTime>
  <Words>106</Words>
  <Application>Microsoft Office PowerPoint</Application>
  <PresentationFormat>On-screen Show (4:3)</PresentationFormat>
  <Paragraphs>13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Flow</vt:lpstr>
      <vt:lpstr>نحوه محاسبه H.INDEX  تهیه کننده : لیلا نامدار کارشناس ارشد کتابخانه مرکزی  و مرکز اسناد</vt:lpstr>
      <vt:lpstr>H-index یا Highly Cited Index معیاری است که برای سنجش میزان فعالیت علمی اشخاص، موسسات و سازمانها و حتی کشورها به کار برده می شود. برای محاسبه H-index، عدد nام مقاله ای که تعداد استنادات برابر با عدد n داشته باشد، به عنوان مقدار H-index محسوب می شود.</vt:lpstr>
      <vt:lpstr>از طریق سایت دانشگاه به آدرس kmu.ac.ir و لینک کتابخانه الکترونیک، پایگاه Scopus را انتخاب نمایید.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  با تشکر از صبر و حوصله شما موفق باشید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نحوه دریافت VPN  دانشگاه علوم پزشکی کرمان</dc:title>
  <dc:creator>user</dc:creator>
  <cp:lastModifiedBy>لیلا نامدار</cp:lastModifiedBy>
  <cp:revision>26</cp:revision>
  <dcterms:created xsi:type="dcterms:W3CDTF">2016-09-29T13:15:13Z</dcterms:created>
  <dcterms:modified xsi:type="dcterms:W3CDTF">2017-09-19T07:19:01Z</dcterms:modified>
</cp:coreProperties>
</file>