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sldIdLst>
    <p:sldId id="257" r:id="rId2"/>
    <p:sldId id="258" r:id="rId3"/>
    <p:sldId id="267" r:id="rId4"/>
    <p:sldId id="268" r:id="rId5"/>
    <p:sldId id="269" r:id="rId6"/>
    <p:sldId id="270" r:id="rId7"/>
    <p:sldId id="271" r:id="rId8"/>
    <p:sldId id="259" r:id="rId9"/>
    <p:sldId id="260" r:id="rId10"/>
    <p:sldId id="261" r:id="rId11"/>
    <p:sldId id="262" r:id="rId12"/>
    <p:sldId id="263" r:id="rId13"/>
    <p:sldId id="264" r:id="rId14"/>
    <p:sldId id="266" r:id="rId15"/>
    <p:sldId id="265"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1104" y="5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041857F0-F58B-4A90-888F-02D9BAC51C42}" type="datetimeFigureOut">
              <a:rPr lang="en-US" smtClean="0"/>
              <a:pPr/>
              <a:t>12/9/2017</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944D956F-A923-47F2-B637-417E1A29A100}"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41857F0-F58B-4A90-888F-02D9BAC51C42}" type="datetimeFigureOut">
              <a:rPr lang="en-US" smtClean="0"/>
              <a:pPr/>
              <a:t>12/9/2017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4D956F-A923-47F2-B637-417E1A29A10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41857F0-F58B-4A90-888F-02D9BAC51C42}" type="datetimeFigureOut">
              <a:rPr lang="en-US" smtClean="0"/>
              <a:pPr/>
              <a:t>12/9/2017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4D956F-A923-47F2-B637-417E1A29A10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41857F0-F58B-4A90-888F-02D9BAC51C42}" type="datetimeFigureOut">
              <a:rPr lang="en-US" smtClean="0"/>
              <a:pPr/>
              <a:t>12/9/2017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4D956F-A923-47F2-B637-417E1A29A10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041857F0-F58B-4A90-888F-02D9BAC51C42}" type="datetimeFigureOut">
              <a:rPr lang="en-US" smtClean="0"/>
              <a:pPr/>
              <a:t>12/9/2017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4D956F-A923-47F2-B637-417E1A29A100}"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41857F0-F58B-4A90-888F-02D9BAC51C42}" type="datetimeFigureOut">
              <a:rPr lang="en-US" smtClean="0"/>
              <a:pPr/>
              <a:t>12/9/2017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4D956F-A923-47F2-B637-417E1A29A10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041857F0-F58B-4A90-888F-02D9BAC51C42}" type="datetimeFigureOut">
              <a:rPr lang="en-US" smtClean="0"/>
              <a:pPr/>
              <a:t>12/9/2017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44D956F-A923-47F2-B637-417E1A29A10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41857F0-F58B-4A90-888F-02D9BAC51C42}" type="datetimeFigureOut">
              <a:rPr lang="en-US" smtClean="0"/>
              <a:pPr/>
              <a:t>12/9/2017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44D956F-A923-47F2-B637-417E1A29A10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41857F0-F58B-4A90-888F-02D9BAC51C42}" type="datetimeFigureOut">
              <a:rPr lang="en-US" smtClean="0"/>
              <a:pPr/>
              <a:t>12/9/2017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44D956F-A923-47F2-B637-417E1A29A10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41857F0-F58B-4A90-888F-02D9BAC51C42}" type="datetimeFigureOut">
              <a:rPr lang="en-US" smtClean="0"/>
              <a:pPr/>
              <a:t>12/9/2017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4D956F-A923-47F2-B637-417E1A29A10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041857F0-F58B-4A90-888F-02D9BAC51C42}" type="datetimeFigureOut">
              <a:rPr lang="en-US" smtClean="0"/>
              <a:pPr/>
              <a:t>12/9/2017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944D956F-A923-47F2-B637-417E1A29A100}"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041857F0-F58B-4A90-888F-02D9BAC51C42}" type="datetimeFigureOut">
              <a:rPr lang="en-US" smtClean="0"/>
              <a:pPr/>
              <a:t>12/9/2017</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944D956F-A923-47F2-B637-417E1A29A100}"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981200"/>
            <a:ext cx="8458200" cy="2362200"/>
          </a:xfrm>
        </p:spPr>
        <p:txBody>
          <a:bodyPr>
            <a:normAutofit fontScale="90000"/>
          </a:bodyPr>
          <a:lstStyle/>
          <a:p>
            <a:pPr algn="ctr" rtl="1"/>
            <a:r>
              <a:rPr lang="fa-IR" sz="4400" dirty="0" smtClean="0">
                <a:cs typeface="B Titr" pitchFamily="2" charset="-78"/>
              </a:rPr>
              <a:t>نحوه دریافت </a:t>
            </a:r>
            <a:r>
              <a:rPr lang="en-US" sz="4400" dirty="0" smtClean="0">
                <a:cs typeface="B Titr" pitchFamily="2" charset="-78"/>
              </a:rPr>
              <a:t>VPN </a:t>
            </a:r>
            <a:r>
              <a:rPr lang="fa-IR" sz="4400" dirty="0" smtClean="0">
                <a:cs typeface="B Titr" pitchFamily="2" charset="-78"/>
              </a:rPr>
              <a:t> دانشگاه علوم پزشکی کرمان</a:t>
            </a:r>
            <a:br>
              <a:rPr lang="fa-IR" sz="4400" dirty="0" smtClean="0">
                <a:cs typeface="B Titr" pitchFamily="2" charset="-78"/>
              </a:rPr>
            </a:br>
            <a:r>
              <a:rPr lang="en-US" dirty="0" smtClean="0">
                <a:cs typeface="B Titr" pitchFamily="2" charset="-78"/>
              </a:rPr>
              <a:t/>
            </a:r>
            <a:br>
              <a:rPr lang="en-US" dirty="0" smtClean="0">
                <a:cs typeface="B Titr" pitchFamily="2" charset="-78"/>
              </a:rPr>
            </a:br>
            <a:r>
              <a:rPr lang="fa-IR" sz="3600" dirty="0" smtClean="0">
                <a:cs typeface="B Zar" pitchFamily="2" charset="-78"/>
              </a:rPr>
              <a:t>تهیه کننده : لیلا نامدار</a:t>
            </a:r>
            <a:br>
              <a:rPr lang="fa-IR" sz="3600" dirty="0" smtClean="0">
                <a:cs typeface="B Zar" pitchFamily="2" charset="-78"/>
              </a:rPr>
            </a:br>
            <a:r>
              <a:rPr lang="fa-IR" sz="3600" dirty="0" smtClean="0">
                <a:cs typeface="B Zar" pitchFamily="2" charset="-78"/>
              </a:rPr>
              <a:t>کارشناس ارشد کتابخانه مرکزی  و مرکز اسناد</a:t>
            </a:r>
            <a:endParaRPr lang="en-US" sz="3600" dirty="0">
              <a:cs typeface="B Zar" pitchFamily="2" charset="-78"/>
            </a:endParaRPr>
          </a:p>
        </p:txBody>
      </p:sp>
      <p:pic>
        <p:nvPicPr>
          <p:cNvPr id="3073" name="Picture 1" descr="C:\Users\user\Desktop\8.7.95\index.png"/>
          <p:cNvPicPr>
            <a:picLocks noChangeAspect="1" noChangeArrowheads="1"/>
          </p:cNvPicPr>
          <p:nvPr/>
        </p:nvPicPr>
        <p:blipFill>
          <a:blip r:embed="rId2"/>
          <a:srcRect/>
          <a:stretch>
            <a:fillRect/>
          </a:stretch>
        </p:blipFill>
        <p:spPr bwMode="auto">
          <a:xfrm>
            <a:off x="3352800" y="152400"/>
            <a:ext cx="1819275" cy="1904999"/>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429512"/>
          </a:xfrm>
        </p:spPr>
        <p:txBody>
          <a:bodyPr>
            <a:normAutofit/>
          </a:bodyPr>
          <a:lstStyle/>
          <a:p>
            <a:pPr algn="just" rtl="1"/>
            <a:r>
              <a:rPr lang="fa-IR" sz="3200" dirty="0" smtClean="0"/>
              <a:t>سپس پنجره دوم باز می شود</a:t>
            </a:r>
            <a:r>
              <a:rPr lang="en-US" sz="3200" dirty="0" smtClean="0"/>
              <a:t> </a:t>
            </a:r>
            <a:r>
              <a:rPr lang="fa-IR" sz="3200" dirty="0" smtClean="0"/>
              <a:t> نام کاربری  و رمز عبور خود را وارد نموده </a:t>
            </a:r>
            <a:br>
              <a:rPr lang="fa-IR" sz="3200" dirty="0" smtClean="0"/>
            </a:br>
            <a:r>
              <a:rPr lang="fa-IR" sz="3200" dirty="0" smtClean="0"/>
              <a:t> و بر روی تب </a:t>
            </a:r>
            <a:r>
              <a:rPr lang="en-US" sz="3200" dirty="0" smtClean="0"/>
              <a:t>Connect</a:t>
            </a:r>
            <a:r>
              <a:rPr lang="fa-IR" sz="3200" dirty="0" smtClean="0"/>
              <a:t> کلیک نمایید</a:t>
            </a:r>
            <a:endParaRPr lang="en-US" sz="3200"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7400" y="2362200"/>
            <a:ext cx="4648200" cy="3590925"/>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user\Desktop\8.7.95\3.jpg"/>
          <p:cNvPicPr>
            <a:picLocks noChangeAspect="1" noChangeArrowheads="1"/>
          </p:cNvPicPr>
          <p:nvPr/>
        </p:nvPicPr>
        <p:blipFill>
          <a:blip r:embed="rId2"/>
          <a:srcRect/>
          <a:stretch>
            <a:fillRect/>
          </a:stretch>
        </p:blipFill>
        <p:spPr bwMode="auto">
          <a:xfrm>
            <a:off x="2895600" y="2590800"/>
            <a:ext cx="3486150" cy="1390650"/>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838200"/>
            <a:ext cx="8305800" cy="2438400"/>
          </a:xfrm>
        </p:spPr>
        <p:txBody>
          <a:bodyPr>
            <a:noAutofit/>
          </a:bodyPr>
          <a:lstStyle/>
          <a:p>
            <a:pPr algn="r" rtl="1"/>
            <a:r>
              <a:rPr lang="fa-IR" sz="3600" dirty="0" smtClean="0"/>
              <a:t>برای غیر فعال نمودن </a:t>
            </a:r>
            <a:r>
              <a:rPr lang="en-US" sz="3600" dirty="0" smtClean="0"/>
              <a:t>VPN</a:t>
            </a:r>
            <a:r>
              <a:rPr lang="fa-IR" sz="3600" dirty="0" smtClean="0"/>
              <a:t> مجددا بر روی نرم افزار </a:t>
            </a:r>
            <a:r>
              <a:rPr lang="en-US" sz="3600" dirty="0" smtClean="0"/>
              <a:t>VPN </a:t>
            </a:r>
            <a:r>
              <a:rPr lang="fa-IR" sz="3600" dirty="0" smtClean="0"/>
              <a:t> کلیک نمایید. پنجره زیر باز می شود و بر روی  تب </a:t>
            </a:r>
            <a:r>
              <a:rPr lang="en-US" sz="3600" dirty="0" smtClean="0"/>
              <a:t>Hang UP</a:t>
            </a:r>
            <a:r>
              <a:rPr lang="fa-IR" sz="3600" dirty="0" smtClean="0"/>
              <a:t> کلیک نمایید.</a:t>
            </a:r>
            <a:r>
              <a:rPr lang="fa-IR" sz="4000" dirty="0" smtClean="0"/>
              <a:t/>
            </a:r>
            <a:br>
              <a:rPr lang="fa-IR" sz="4000" dirty="0" smtClean="0"/>
            </a:br>
            <a:endParaRPr lang="en-US" sz="4000" dirty="0"/>
          </a:p>
        </p:txBody>
      </p:sp>
      <p:pic>
        <p:nvPicPr>
          <p:cNvPr id="5122" name="Picture 2" descr="C:\Users\user\Desktop\8.7.95\4.jpg"/>
          <p:cNvPicPr>
            <a:picLocks noChangeAspect="1" noChangeArrowheads="1"/>
          </p:cNvPicPr>
          <p:nvPr/>
        </p:nvPicPr>
        <p:blipFill>
          <a:blip r:embed="rId2"/>
          <a:srcRect/>
          <a:stretch>
            <a:fillRect/>
          </a:stretch>
        </p:blipFill>
        <p:spPr bwMode="auto">
          <a:xfrm>
            <a:off x="2286000" y="3962400"/>
            <a:ext cx="3486150" cy="1390650"/>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2648712"/>
          </a:xfrm>
        </p:spPr>
        <p:txBody>
          <a:bodyPr>
            <a:noAutofit/>
          </a:bodyPr>
          <a:lstStyle/>
          <a:p>
            <a:pPr algn="r" rtl="1"/>
            <a:r>
              <a:rPr lang="fa-IR" sz="3200" dirty="0" smtClean="0"/>
              <a:t>سپس پنجره زیر باز می شود بر روی تب </a:t>
            </a:r>
            <a:r>
              <a:rPr lang="en-US" sz="3200" dirty="0" smtClean="0"/>
              <a:t>Yes</a:t>
            </a:r>
            <a:r>
              <a:rPr lang="fa-IR" sz="3200" dirty="0" smtClean="0"/>
              <a:t> کلیک نموده و از سیستم </a:t>
            </a:r>
            <a:r>
              <a:rPr lang="en-US" sz="3200" dirty="0" smtClean="0"/>
              <a:t>VPN</a:t>
            </a:r>
            <a:r>
              <a:rPr lang="fa-IR" sz="3200" dirty="0" smtClean="0"/>
              <a:t> خارج می شوید.</a:t>
            </a:r>
            <a:br>
              <a:rPr lang="fa-IR" sz="3200" dirty="0" smtClean="0"/>
            </a:br>
            <a:endParaRPr lang="en-US" sz="3200" dirty="0"/>
          </a:p>
        </p:txBody>
      </p:sp>
      <p:pic>
        <p:nvPicPr>
          <p:cNvPr id="6146" name="Picture 2" descr="C:\Users\user\Desktop\8.7.95\5.jpg"/>
          <p:cNvPicPr>
            <a:picLocks noChangeAspect="1" noChangeArrowheads="1"/>
          </p:cNvPicPr>
          <p:nvPr/>
        </p:nvPicPr>
        <p:blipFill>
          <a:blip r:embed="rId2"/>
          <a:srcRect/>
          <a:stretch>
            <a:fillRect/>
          </a:stretch>
        </p:blipFill>
        <p:spPr bwMode="auto">
          <a:xfrm>
            <a:off x="2590800" y="3429000"/>
            <a:ext cx="3571875" cy="1676400"/>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04088"/>
            <a:ext cx="8686800" cy="4020312"/>
          </a:xfrm>
        </p:spPr>
        <p:txBody>
          <a:bodyPr>
            <a:noAutofit/>
          </a:bodyPr>
          <a:lstStyle/>
          <a:p>
            <a:pPr algn="just" rtl="1"/>
            <a:r>
              <a:rPr lang="fa-IR" sz="2800" dirty="0" smtClean="0">
                <a:cs typeface="B Titr" pitchFamily="2" charset="-78"/>
              </a:rPr>
              <a:t>2-استفاده از یوزرنیم و پسورد </a:t>
            </a:r>
            <a:r>
              <a:rPr lang="en-US" sz="2800" dirty="0" smtClean="0">
                <a:cs typeface="B Titr" pitchFamily="2" charset="-78"/>
              </a:rPr>
              <a:t>VPN</a:t>
            </a:r>
            <a:r>
              <a:rPr lang="fa-IR" sz="2800" dirty="0" smtClean="0">
                <a:cs typeface="B Titr" pitchFamily="2" charset="-78"/>
              </a:rPr>
              <a:t> برای گوشی های هوشمند:</a:t>
            </a:r>
            <a:r>
              <a:rPr lang="fa-IR" sz="3200" dirty="0" smtClean="0">
                <a:cs typeface="B Zar" pitchFamily="2" charset="-78"/>
              </a:rPr>
              <a:t/>
            </a:r>
            <a:br>
              <a:rPr lang="fa-IR" sz="3200" dirty="0" smtClean="0">
                <a:cs typeface="B Zar" pitchFamily="2" charset="-78"/>
              </a:rPr>
            </a:br>
            <a:r>
              <a:rPr lang="fa-IR" sz="3200" dirty="0" smtClean="0">
                <a:cs typeface="B Zar" pitchFamily="2" charset="-78"/>
              </a:rPr>
              <a:t/>
            </a:r>
            <a:br>
              <a:rPr lang="fa-IR" sz="3200" dirty="0" smtClean="0">
                <a:cs typeface="B Zar" pitchFamily="2" charset="-78"/>
              </a:rPr>
            </a:br>
            <a:r>
              <a:rPr lang="fa-IR" sz="3200" dirty="0" smtClean="0">
                <a:cs typeface="B Zar" pitchFamily="2" charset="-78"/>
              </a:rPr>
              <a:t>در محیط بیمارستانها و واحدهای آموزشی دانشگاه، پس از روشن نمودن </a:t>
            </a:r>
            <a:r>
              <a:rPr lang="en-US" sz="3200" dirty="0" smtClean="0">
                <a:cs typeface="B Zar" pitchFamily="2" charset="-78"/>
              </a:rPr>
              <a:t>WI-FI</a:t>
            </a:r>
            <a:r>
              <a:rPr lang="fa-IR" sz="3200" dirty="0" smtClean="0">
                <a:cs typeface="B Zar" pitchFamily="2" charset="-78"/>
              </a:rPr>
              <a:t> گوشی خود از طریق مرور گر گوشی خود وارد شده و نام کاربری و رمز عبور  </a:t>
            </a:r>
            <a:r>
              <a:rPr lang="en-US" sz="3200" dirty="0" smtClean="0">
                <a:cs typeface="B Zar" pitchFamily="2" charset="-78"/>
              </a:rPr>
              <a:t>VPN</a:t>
            </a:r>
            <a:r>
              <a:rPr lang="fa-IR" sz="3200" dirty="0" smtClean="0">
                <a:cs typeface="B Zar" pitchFamily="2" charset="-78"/>
              </a:rPr>
              <a:t> خود را وارد نموده و به سرورهای دانشگاه متصل شده و کلیه منابع مورد اشتراک دانشگاه در دسترس شما خواهد بود.</a:t>
            </a:r>
            <a:endParaRPr lang="en-US" sz="3200" dirty="0">
              <a:cs typeface="B Zar" pitchFamily="2" charset="-78"/>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2572512"/>
          </a:xfrm>
        </p:spPr>
        <p:txBody>
          <a:bodyPr>
            <a:normAutofit fontScale="90000"/>
          </a:bodyPr>
          <a:lstStyle/>
          <a:p>
            <a:pPr algn="ctr" rtl="1"/>
            <a:r>
              <a:rPr lang="fa-IR" sz="3200" b="1" dirty="0" smtClean="0">
                <a:cs typeface="B Zar" pitchFamily="2" charset="-78"/>
              </a:rPr>
              <a:t/>
            </a:r>
            <a:br>
              <a:rPr lang="fa-IR" sz="3200" b="1" dirty="0" smtClean="0">
                <a:cs typeface="B Zar" pitchFamily="2" charset="-78"/>
              </a:rPr>
            </a:br>
            <a:r>
              <a:rPr lang="fa-IR" sz="3200" b="1" dirty="0" smtClean="0">
                <a:cs typeface="B Zar" pitchFamily="2" charset="-78"/>
              </a:rPr>
              <a:t/>
            </a:r>
            <a:br>
              <a:rPr lang="fa-IR" sz="3200" b="1" dirty="0" smtClean="0">
                <a:cs typeface="B Zar" pitchFamily="2" charset="-78"/>
              </a:rPr>
            </a:br>
            <a:r>
              <a:rPr lang="fa-IR" sz="3200" b="1" dirty="0" smtClean="0">
                <a:cs typeface="B Zar" pitchFamily="2" charset="-78"/>
              </a:rPr>
              <a:t/>
            </a:r>
            <a:br>
              <a:rPr lang="fa-IR" sz="3200" b="1" dirty="0" smtClean="0">
                <a:cs typeface="B Zar" pitchFamily="2" charset="-78"/>
              </a:rPr>
            </a:br>
            <a:r>
              <a:rPr lang="fa-IR" sz="3200" b="1" dirty="0" smtClean="0">
                <a:cs typeface="B Zar" pitchFamily="2" charset="-78"/>
              </a:rPr>
              <a:t/>
            </a:r>
            <a:br>
              <a:rPr lang="fa-IR" sz="3200" b="1" dirty="0" smtClean="0">
                <a:cs typeface="B Zar" pitchFamily="2" charset="-78"/>
              </a:rPr>
            </a:br>
            <a:r>
              <a:rPr lang="fa-IR" sz="3200" b="1" dirty="0" smtClean="0">
                <a:cs typeface="B Zar" pitchFamily="2" charset="-78"/>
              </a:rPr>
              <a:t>با تشکر از صبر و حوصله شما</a:t>
            </a:r>
            <a:br>
              <a:rPr lang="fa-IR" sz="3200" b="1" dirty="0" smtClean="0">
                <a:cs typeface="B Zar" pitchFamily="2" charset="-78"/>
              </a:rPr>
            </a:br>
            <a:r>
              <a:rPr lang="fa-IR" sz="3200" b="1" dirty="0" smtClean="0">
                <a:cs typeface="B Zar" pitchFamily="2" charset="-78"/>
              </a:rPr>
              <a:t>موفق باشید</a:t>
            </a:r>
            <a:endParaRPr lang="en-US" sz="3200" b="1" dirty="0">
              <a:cs typeface="B Zar" pitchFamily="2" charset="-78"/>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66800"/>
            <a:ext cx="8305800" cy="4343400"/>
          </a:xfrm>
        </p:spPr>
        <p:txBody>
          <a:bodyPr>
            <a:normAutofit fontScale="90000"/>
          </a:bodyPr>
          <a:lstStyle/>
          <a:p>
            <a:pPr algn="just" rtl="1"/>
            <a:r>
              <a:rPr lang="fa-IR" dirty="0"/>
              <a:t>باتوجه به اینکه دسترسی به اینترنت   و استفاده از منابع اطلاعاتی مورد اشتراک  فقط با استفاده از سیستم </a:t>
            </a:r>
            <a:r>
              <a:rPr lang="en-US" dirty="0"/>
              <a:t>VPN  </a:t>
            </a:r>
            <a:r>
              <a:rPr lang="fa-IR" dirty="0"/>
              <a:t>دانشگاه امکان پذیر می باشد. به منظور دریافت </a:t>
            </a:r>
            <a:r>
              <a:rPr lang="en-US" dirty="0"/>
              <a:t>VPN،</a:t>
            </a:r>
            <a:r>
              <a:rPr lang="fa-IR" dirty="0"/>
              <a:t>کاربران محترم دانشگاه می بایست به مرکز کامپیوتر واحد آموزشی خود مراجعه نموده و نام کاربری و رمز عبور </a:t>
            </a:r>
            <a:r>
              <a:rPr lang="en-US" dirty="0"/>
              <a:t>VPN  </a:t>
            </a:r>
            <a:r>
              <a:rPr lang="fa-IR" dirty="0"/>
              <a:t>خود را دریافت نمایند.</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04088"/>
            <a:ext cx="8382000" cy="1143000"/>
          </a:xfrm>
        </p:spPr>
        <p:txBody>
          <a:bodyPr>
            <a:normAutofit/>
          </a:bodyPr>
          <a:lstStyle/>
          <a:p>
            <a:pPr algn="ctr" rtl="1"/>
            <a:r>
              <a:rPr lang="fa-IR" sz="3600" dirty="0">
                <a:cs typeface="B Titr" pitchFamily="2" charset="-78"/>
              </a:rPr>
              <a:t>نحوه استفاده از </a:t>
            </a:r>
            <a:r>
              <a:rPr lang="en-US" sz="3600" dirty="0">
                <a:cs typeface="B Titr" pitchFamily="2" charset="-78"/>
              </a:rPr>
              <a:t>VPN </a:t>
            </a:r>
            <a:r>
              <a:rPr lang="fa-IR" sz="3600" dirty="0">
                <a:cs typeface="B Titr" pitchFamily="2" charset="-78"/>
              </a:rPr>
              <a:t>در محیط  </a:t>
            </a:r>
            <a:r>
              <a:rPr lang="en-US" sz="3600" dirty="0">
                <a:cs typeface="B Titr" pitchFamily="2" charset="-78"/>
              </a:rPr>
              <a:t>IP</a:t>
            </a:r>
            <a:r>
              <a:rPr lang="fa-IR" sz="3600" dirty="0">
                <a:cs typeface="B Titr" pitchFamily="2" charset="-78"/>
              </a:rPr>
              <a:t>آدرس های دانشگاه</a:t>
            </a:r>
            <a:endParaRPr lang="en-US" sz="3600" dirty="0">
              <a:cs typeface="B Titr" pitchFamily="2" charset="-78"/>
            </a:endParaRPr>
          </a:p>
        </p:txBody>
      </p:sp>
      <p:sp>
        <p:nvSpPr>
          <p:cNvPr id="3" name="Content Placeholder 2"/>
          <p:cNvSpPr>
            <a:spLocks noGrp="1"/>
          </p:cNvSpPr>
          <p:nvPr>
            <p:ph idx="1"/>
          </p:nvPr>
        </p:nvSpPr>
        <p:spPr/>
        <p:txBody>
          <a:bodyPr/>
          <a:lstStyle/>
          <a:p>
            <a:pPr algn="r" rtl="1"/>
            <a:r>
              <a:rPr lang="fa-IR" dirty="0"/>
              <a:t>مرورگر گوگل کروم </a:t>
            </a:r>
            <a:r>
              <a:rPr lang="fa-IR" dirty="0" smtClean="0"/>
              <a:t>یا فایرفاکس را </a:t>
            </a:r>
            <a:r>
              <a:rPr lang="fa-IR" dirty="0"/>
              <a:t>باز نموده و آدرس </a:t>
            </a:r>
            <a:r>
              <a:rPr lang="en-US" dirty="0"/>
              <a:t>login.kmu.c.ir </a:t>
            </a:r>
            <a:r>
              <a:rPr lang="fa-IR" dirty="0"/>
              <a:t>را در قسمت آدرس بار صفحه وارد </a:t>
            </a:r>
            <a:r>
              <a:rPr lang="fa-IR" dirty="0" smtClean="0"/>
              <a:t>نمایید</a:t>
            </a:r>
            <a:endParaRPr lang="en-US" dirty="0" smtClean="0"/>
          </a:p>
          <a:p>
            <a:pPr algn="r" rtl="1"/>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400" y="3200400"/>
            <a:ext cx="7239000" cy="2438400"/>
          </a:xfrm>
          <a:prstGeom prst="rect">
            <a:avLst/>
          </a:prstGeom>
        </p:spPr>
      </p:pic>
    </p:spTree>
    <p:extLst>
      <p:ext uri="{BB962C8B-B14F-4D97-AF65-F5344CB8AC3E}">
        <p14:creationId xmlns:p14="http://schemas.microsoft.com/office/powerpoint/2010/main" val="367046783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609600"/>
            <a:ext cx="8610600" cy="1237488"/>
          </a:xfrm>
        </p:spPr>
        <p:txBody>
          <a:bodyPr>
            <a:normAutofit/>
          </a:bodyPr>
          <a:lstStyle/>
          <a:p>
            <a:pPr algn="r" rtl="1"/>
            <a:r>
              <a:rPr lang="fa-IR" sz="3600" dirty="0">
                <a:cs typeface="B Zar" pitchFamily="2" charset="-78"/>
              </a:rPr>
              <a:t>و سپس تایید و </a:t>
            </a:r>
            <a:r>
              <a:rPr lang="en-US" sz="3600" dirty="0" smtClean="0">
                <a:cs typeface="B Zar" pitchFamily="2" charset="-78"/>
              </a:rPr>
              <a:t>Enter  </a:t>
            </a:r>
            <a:r>
              <a:rPr lang="fa-IR" sz="3600" dirty="0">
                <a:cs typeface="B Zar" pitchFamily="2" charset="-78"/>
              </a:rPr>
              <a:t>را بزنید. صفحه ذیل باز می شود.</a:t>
            </a:r>
            <a:endParaRPr lang="en-US" sz="3600" dirty="0">
              <a:cs typeface="B Zar" pitchFamily="2" charset="-78"/>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66800" y="1935163"/>
            <a:ext cx="7391400" cy="4160837"/>
          </a:xfrm>
        </p:spPr>
      </p:pic>
    </p:spTree>
    <p:extLst>
      <p:ext uri="{BB962C8B-B14F-4D97-AF65-F5344CB8AC3E}">
        <p14:creationId xmlns:p14="http://schemas.microsoft.com/office/powerpoint/2010/main" val="27470124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a:t>نام کاربری و رمز عبور</a:t>
            </a:r>
            <a:r>
              <a:rPr lang="en-US" dirty="0"/>
              <a:t>VPN </a:t>
            </a:r>
            <a:r>
              <a:rPr lang="fa-IR" dirty="0"/>
              <a:t>خود را وارد نمایید.</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935163"/>
            <a:ext cx="7543800" cy="4389437"/>
          </a:xfrm>
        </p:spPr>
      </p:pic>
    </p:spTree>
    <p:extLst>
      <p:ext uri="{BB962C8B-B14F-4D97-AF65-F5344CB8AC3E}">
        <p14:creationId xmlns:p14="http://schemas.microsoft.com/office/powerpoint/2010/main" val="261190615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04088"/>
            <a:ext cx="8991600" cy="1734312"/>
          </a:xfrm>
        </p:spPr>
        <p:txBody>
          <a:bodyPr>
            <a:noAutofit/>
          </a:bodyPr>
          <a:lstStyle/>
          <a:p>
            <a:pPr algn="r" rtl="1"/>
            <a:r>
              <a:rPr lang="fa-IR" sz="2400" dirty="0">
                <a:cs typeface="B Zar" pitchFamily="2" charset="-78"/>
              </a:rPr>
              <a:t>پس از کیلک نمودن بر روی تب </a:t>
            </a:r>
            <a:r>
              <a:rPr lang="en-US" sz="2400" dirty="0">
                <a:cs typeface="B Zar" pitchFamily="2" charset="-78"/>
              </a:rPr>
              <a:t>OK </a:t>
            </a:r>
            <a:r>
              <a:rPr lang="fa-IR" sz="2400" dirty="0">
                <a:cs typeface="B Zar" pitchFamily="2" charset="-78"/>
              </a:rPr>
              <a:t>صفحه ذیل باز می شود و دسترسی به اینترنت و پایگاههای مورد اشتراک دانشگاه برای شما امکان پذیر می گردد. ضمنا با کلیک نمودن بر روی تب  </a:t>
            </a:r>
            <a:r>
              <a:rPr lang="en-US" sz="2400" dirty="0">
                <a:cs typeface="B Zar" pitchFamily="2" charset="-78"/>
              </a:rPr>
              <a:t>Log off  </a:t>
            </a:r>
            <a:r>
              <a:rPr lang="fa-IR" sz="2400" dirty="0">
                <a:cs typeface="B Zar" pitchFamily="2" charset="-78"/>
              </a:rPr>
              <a:t>اکانت </a:t>
            </a:r>
            <a:r>
              <a:rPr lang="en-US" sz="2400" dirty="0">
                <a:cs typeface="B Zar" pitchFamily="2" charset="-78"/>
              </a:rPr>
              <a:t>VPN  </a:t>
            </a:r>
            <a:r>
              <a:rPr lang="fa-IR" sz="2400" dirty="0">
                <a:cs typeface="B Zar" pitchFamily="2" charset="-78"/>
              </a:rPr>
              <a:t>شما غیر فعال می گردد.</a:t>
            </a:r>
            <a:endParaRPr lang="en-US" sz="2400" dirty="0">
              <a:cs typeface="B Zar" pitchFamily="2" charset="-78"/>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95400" y="2438400"/>
            <a:ext cx="5867400" cy="2819400"/>
          </a:xfrm>
        </p:spPr>
      </p:pic>
    </p:spTree>
    <p:extLst>
      <p:ext uri="{BB962C8B-B14F-4D97-AF65-F5344CB8AC3E}">
        <p14:creationId xmlns:p14="http://schemas.microsoft.com/office/powerpoint/2010/main" val="36532834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rtl="1"/>
            <a:r>
              <a:rPr lang="fa-IR" dirty="0"/>
              <a:t>نحوه استفاده از </a:t>
            </a:r>
            <a:r>
              <a:rPr lang="en-US" dirty="0"/>
              <a:t>VPN </a:t>
            </a:r>
            <a:r>
              <a:rPr lang="fa-IR" dirty="0"/>
              <a:t>برای لب تاپ یا </a:t>
            </a:r>
            <a:r>
              <a:rPr lang="en-US" dirty="0"/>
              <a:t>PC </a:t>
            </a:r>
            <a:r>
              <a:rPr lang="en-US" dirty="0" smtClean="0"/>
              <a:t> </a:t>
            </a:r>
            <a:r>
              <a:rPr lang="fa-IR" dirty="0" smtClean="0"/>
              <a:t>در خارج از </a:t>
            </a:r>
            <a:r>
              <a:rPr lang="en-US" dirty="0" err="1" smtClean="0"/>
              <a:t>Ip</a:t>
            </a:r>
            <a:r>
              <a:rPr lang="fa-IR" dirty="0" smtClean="0"/>
              <a:t>آدرس های دانشگاه </a:t>
            </a:r>
            <a:endParaRPr lang="en-US" dirty="0"/>
          </a:p>
        </p:txBody>
      </p:sp>
      <p:sp>
        <p:nvSpPr>
          <p:cNvPr id="3" name="Content Placeholder 2"/>
          <p:cNvSpPr>
            <a:spLocks noGrp="1"/>
          </p:cNvSpPr>
          <p:nvPr>
            <p:ph idx="1"/>
          </p:nvPr>
        </p:nvSpPr>
        <p:spPr>
          <a:xfrm>
            <a:off x="304800" y="1935480"/>
            <a:ext cx="8610600" cy="4389120"/>
          </a:xfrm>
        </p:spPr>
        <p:txBody>
          <a:bodyPr/>
          <a:lstStyle/>
          <a:p>
            <a:pPr algn="ctr" rtl="1"/>
            <a:r>
              <a:rPr lang="fa-IR" dirty="0"/>
              <a:t>جهت دریافت نرم افزار </a:t>
            </a:r>
            <a:r>
              <a:rPr lang="en-US" dirty="0"/>
              <a:t>VPN   </a:t>
            </a:r>
            <a:r>
              <a:rPr lang="fa-IR" dirty="0"/>
              <a:t>با ارسال ایمیل به </a:t>
            </a:r>
            <a:r>
              <a:rPr lang="en-US" dirty="0"/>
              <a:t>libdelivery@kmu.ac.ir </a:t>
            </a:r>
            <a:r>
              <a:rPr lang="fa-IR" dirty="0"/>
              <a:t>نرم افزار فوق را دریافت نمایید. </a:t>
            </a:r>
            <a:endParaRPr lang="fa-IR" dirty="0" smtClean="0"/>
          </a:p>
          <a:p>
            <a:pPr algn="ctr" rtl="1"/>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6401" y="3105150"/>
            <a:ext cx="4038600" cy="2533650"/>
          </a:xfrm>
          <a:prstGeom prst="rect">
            <a:avLst/>
          </a:prstGeom>
        </p:spPr>
      </p:pic>
    </p:spTree>
    <p:extLst>
      <p:ext uri="{BB962C8B-B14F-4D97-AF65-F5344CB8AC3E}">
        <p14:creationId xmlns:p14="http://schemas.microsoft.com/office/powerpoint/2010/main" val="11754714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smtClean="0"/>
              <a:t>نرم افزار </a:t>
            </a:r>
            <a:r>
              <a:rPr lang="en-US" dirty="0" smtClean="0"/>
              <a:t>VPN</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01" y="3105150"/>
            <a:ext cx="5410200" cy="245745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2801112"/>
          </a:xfrm>
        </p:spPr>
        <p:txBody>
          <a:bodyPr>
            <a:normAutofit/>
          </a:bodyPr>
          <a:lstStyle/>
          <a:p>
            <a:pPr algn="r" rtl="1"/>
            <a:r>
              <a:rPr lang="fa-IR" sz="2800" dirty="0" smtClean="0">
                <a:cs typeface="B Zar" pitchFamily="2" charset="-78"/>
              </a:rPr>
              <a:t>1-نرم افزار </a:t>
            </a:r>
            <a:r>
              <a:rPr lang="en-US" sz="2800" dirty="0" smtClean="0">
                <a:cs typeface="B Zar" pitchFamily="2" charset="-78"/>
              </a:rPr>
              <a:t>VPN</a:t>
            </a:r>
            <a:r>
              <a:rPr lang="fa-IR" sz="2800" dirty="0" smtClean="0">
                <a:cs typeface="B Zar" pitchFamily="2" charset="-78"/>
              </a:rPr>
              <a:t> را بر روی لب تاپ یا </a:t>
            </a:r>
            <a:r>
              <a:rPr lang="en-US" sz="2800" dirty="0" smtClean="0">
                <a:cs typeface="B Zar" pitchFamily="2" charset="-78"/>
              </a:rPr>
              <a:t>PC</a:t>
            </a:r>
            <a:r>
              <a:rPr lang="fa-IR" sz="2800" dirty="0" smtClean="0">
                <a:cs typeface="B Zar" pitchFamily="2" charset="-78"/>
              </a:rPr>
              <a:t> خود </a:t>
            </a:r>
            <a:r>
              <a:rPr lang="en-US" sz="2800" dirty="0" smtClean="0">
                <a:cs typeface="B Zar" pitchFamily="2" charset="-78"/>
              </a:rPr>
              <a:t>Copy </a:t>
            </a:r>
            <a:r>
              <a:rPr lang="fa-IR" sz="2800" dirty="0" smtClean="0">
                <a:cs typeface="B Zar" pitchFamily="2" charset="-78"/>
              </a:rPr>
              <a:t> و </a:t>
            </a:r>
            <a:r>
              <a:rPr lang="en-US" sz="2800" dirty="0" smtClean="0">
                <a:cs typeface="B Zar" pitchFamily="2" charset="-78"/>
              </a:rPr>
              <a:t> Paste</a:t>
            </a:r>
            <a:r>
              <a:rPr lang="fa-IR" sz="2800" dirty="0" smtClean="0">
                <a:cs typeface="B Zar" pitchFamily="2" charset="-78"/>
              </a:rPr>
              <a:t> نمایید. بعد از اینکه اینترنت شما فعال شد بر روی نرم افزار </a:t>
            </a:r>
            <a:r>
              <a:rPr lang="en-US" sz="2800" dirty="0" smtClean="0">
                <a:cs typeface="B Zar" pitchFamily="2" charset="-78"/>
              </a:rPr>
              <a:t>VPN</a:t>
            </a:r>
            <a:r>
              <a:rPr lang="fa-IR" sz="2800" dirty="0" smtClean="0">
                <a:cs typeface="B Zar" pitchFamily="2" charset="-78"/>
              </a:rPr>
              <a:t> کلیک نمایید پنجره ذیل باز می شود</a:t>
            </a:r>
            <a:r>
              <a:rPr lang="fa-IR" sz="2800" dirty="0" smtClean="0"/>
              <a:t> بر روی تب </a:t>
            </a:r>
            <a:r>
              <a:rPr lang="en-US" sz="2800" dirty="0" smtClean="0"/>
              <a:t>Connect</a:t>
            </a:r>
            <a:r>
              <a:rPr lang="fa-IR" sz="2800" dirty="0" smtClean="0"/>
              <a:t> کلیک نمایید</a:t>
            </a:r>
            <a:r>
              <a:rPr lang="fa-IR" sz="2800" dirty="0" smtClean="0">
                <a:cs typeface="B Zar" pitchFamily="2" charset="-78"/>
              </a:rPr>
              <a:t> </a:t>
            </a:r>
            <a:br>
              <a:rPr lang="fa-IR" sz="2800" dirty="0" smtClean="0">
                <a:cs typeface="B Zar" pitchFamily="2" charset="-78"/>
              </a:rPr>
            </a:br>
            <a:endParaRPr lang="en-US" sz="2800" dirty="0">
              <a:cs typeface="B Zar" pitchFamily="2" charset="-78"/>
            </a:endParaRPr>
          </a:p>
        </p:txBody>
      </p:sp>
      <p:pic>
        <p:nvPicPr>
          <p:cNvPr id="2050" name="Picture 2" descr="C:\Users\user\Desktop\8.7.95\2.jpg"/>
          <p:cNvPicPr>
            <a:picLocks noChangeAspect="1" noChangeArrowheads="1"/>
          </p:cNvPicPr>
          <p:nvPr/>
        </p:nvPicPr>
        <p:blipFill>
          <a:blip r:embed="rId2"/>
          <a:srcRect/>
          <a:stretch>
            <a:fillRect/>
          </a:stretch>
        </p:blipFill>
        <p:spPr bwMode="auto">
          <a:xfrm>
            <a:off x="2362200" y="4114800"/>
            <a:ext cx="3486150" cy="1390650"/>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94</TotalTime>
  <Words>312</Words>
  <Application>Microsoft Office PowerPoint</Application>
  <PresentationFormat>On-screen Show (4:3)</PresentationFormat>
  <Paragraphs>16</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Flow</vt:lpstr>
      <vt:lpstr>نحوه دریافت VPN  دانشگاه علوم پزشکی کرمان  تهیه کننده : لیلا نامدار کارشناس ارشد کتابخانه مرکزی  و مرکز اسناد</vt:lpstr>
      <vt:lpstr>باتوجه به اینکه دسترسی به اینترنت   و استفاده از منابع اطلاعاتی مورد اشتراک  فقط با استفاده از سیستم VPN  دانشگاه امکان پذیر می باشد. به منظور دریافت VPN،کاربران محترم دانشگاه می بایست به مرکز کامپیوتر واحد آموزشی خود مراجعه نموده و نام کاربری و رمز عبور VPN  خود را دریافت نمایند.</vt:lpstr>
      <vt:lpstr>نحوه استفاده از VPN در محیط  IPآدرس های دانشگاه</vt:lpstr>
      <vt:lpstr>و سپس تایید و Enter  را بزنید. صفحه ذیل باز می شود.</vt:lpstr>
      <vt:lpstr>نام کاربری و رمز عبورVPN خود را وارد نمایید.</vt:lpstr>
      <vt:lpstr>پس از کیلک نمودن بر روی تب OK صفحه ذیل باز می شود و دسترسی به اینترنت و پایگاههای مورد اشتراک دانشگاه برای شما امکان پذیر می گردد. ضمنا با کلیک نمودن بر روی تب  Log off  اکانت VPN  شما غیر فعال می گردد.</vt:lpstr>
      <vt:lpstr>نحوه استفاده از VPN برای لب تاپ یا PC  در خارج از Ipآدرس های دانشگاه </vt:lpstr>
      <vt:lpstr>نرم افزار VPN</vt:lpstr>
      <vt:lpstr>1-نرم افزار VPN را بر روی لب تاپ یا PC خود Copy  و  Paste نمایید. بعد از اینکه اینترنت شما فعال شد بر روی نرم افزار VPN کلیک نمایید پنجره ذیل باز می شود بر روی تب Connect کلیک نمایید  </vt:lpstr>
      <vt:lpstr>سپس پنجره دوم باز می شود  نام کاربری  و رمز عبور خود را وارد نموده   و بر روی تب Connect کلیک نمایید</vt:lpstr>
      <vt:lpstr>PowerPoint Presentation</vt:lpstr>
      <vt:lpstr>برای غیر فعال نمودن VPN مجددا بر روی نرم افزار VPN  کلیک نمایید. پنجره زیر باز می شود و بر روی  تب Hang UP کلیک نمایید. </vt:lpstr>
      <vt:lpstr>سپس پنجره زیر باز می شود بر روی تب Yes کلیک نموده و از سیستم VPN خارج می شوید. </vt:lpstr>
      <vt:lpstr>2-استفاده از یوزرنیم و پسورد VPN برای گوشی های هوشمند:  در محیط بیمارستانها و واحدهای آموزشی دانشگاه، پس از روشن نمودن WI-FI گوشی خود از طریق مرور گر گوشی خود وارد شده و نام کاربری و رمز عبور  VPN خود را وارد نموده و به سرورهای دانشگاه متصل شده و کلیه منابع مورد اشتراک دانشگاه در دسترس شما خواهد بود.</vt:lpstr>
      <vt:lpstr>    با تشکر از صبر و حوصله شما موفق باشید</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نحوه دریافت VPN  دانشگاه علوم پزشکی کرمان</dc:title>
  <dc:creator>user</dc:creator>
  <cp:lastModifiedBy>لیلا نامدار</cp:lastModifiedBy>
  <cp:revision>17</cp:revision>
  <dcterms:created xsi:type="dcterms:W3CDTF">2016-09-29T13:15:13Z</dcterms:created>
  <dcterms:modified xsi:type="dcterms:W3CDTF">2017-12-09T11:48:54Z</dcterms:modified>
</cp:coreProperties>
</file>