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7" r:id="rId2"/>
    <p:sldId id="272" r:id="rId3"/>
    <p:sldId id="276" r:id="rId4"/>
    <p:sldId id="274" r:id="rId5"/>
    <p:sldId id="273" r:id="rId6"/>
    <p:sldId id="277"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104"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41857F0-F58B-4A90-888F-02D9BAC51C42}" type="datetimeFigureOut">
              <a:rPr lang="en-US" smtClean="0"/>
              <a:pPr/>
              <a:t>9/19/2017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44D956F-A923-47F2-B637-417E1A29A10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857F0-F58B-4A90-888F-02D9BAC51C42}" type="datetimeFigureOut">
              <a:rPr lang="en-US" smtClean="0"/>
              <a:pPr/>
              <a:t>9/19/2017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857F0-F58B-4A90-888F-02D9BAC51C42}" type="datetimeFigureOut">
              <a:rPr lang="en-US" smtClean="0"/>
              <a:pPr/>
              <a:t>9/19/2017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857F0-F58B-4A90-888F-02D9BAC51C42}" type="datetimeFigureOut">
              <a:rPr lang="en-US" smtClean="0"/>
              <a:pPr/>
              <a:t>9/19/2017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41857F0-F58B-4A90-888F-02D9BAC51C42}" type="datetimeFigureOut">
              <a:rPr lang="en-US" smtClean="0"/>
              <a:pPr/>
              <a:t>9/19/2017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956F-A923-47F2-B637-417E1A29A10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41857F0-F58B-4A90-888F-02D9BAC51C42}" type="datetimeFigureOut">
              <a:rPr lang="en-US" smtClean="0"/>
              <a:pPr/>
              <a:t>9/19/2017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41857F0-F58B-4A90-888F-02D9BAC51C42}" type="datetimeFigureOut">
              <a:rPr lang="en-US" smtClean="0"/>
              <a:pPr/>
              <a:t>9/19/2017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41857F0-F58B-4A90-888F-02D9BAC51C42}" type="datetimeFigureOut">
              <a:rPr lang="en-US" smtClean="0"/>
              <a:pPr/>
              <a:t>9/19/2017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1857F0-F58B-4A90-888F-02D9BAC51C42}" type="datetimeFigureOut">
              <a:rPr lang="en-US" smtClean="0"/>
              <a:pPr/>
              <a:t>9/19/2017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41857F0-F58B-4A90-888F-02D9BAC51C42}" type="datetimeFigureOut">
              <a:rPr lang="en-US" smtClean="0"/>
              <a:pPr/>
              <a:t>9/19/2017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41857F0-F58B-4A90-888F-02D9BAC51C42}" type="datetimeFigureOut">
              <a:rPr lang="en-US" smtClean="0"/>
              <a:pPr/>
              <a:t>9/19/2017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944D956F-A923-47F2-B637-417E1A29A100}"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41857F0-F58B-4A90-888F-02D9BAC51C42}" type="datetimeFigureOut">
              <a:rPr lang="en-US" smtClean="0"/>
              <a:pPr/>
              <a:t>9/19/2017</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44D956F-A923-47F2-B637-417E1A29A100}"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1200"/>
            <a:ext cx="8458200" cy="3886200"/>
          </a:xfrm>
        </p:spPr>
        <p:txBody>
          <a:bodyPr>
            <a:normAutofit/>
          </a:bodyPr>
          <a:lstStyle/>
          <a:p>
            <a:pPr algn="ctr" rtl="1"/>
            <a:r>
              <a:rPr lang="fa-IR" sz="4400" dirty="0" smtClean="0">
                <a:cs typeface="B Titr" pitchFamily="2" charset="-78"/>
              </a:rPr>
              <a:t>راهنمای پایگاه مجلات نامعتبر و جعلی</a:t>
            </a:r>
            <a:r>
              <a:rPr lang="fa-IR" sz="4400" dirty="0" smtClean="0">
                <a:cs typeface="B Titr" pitchFamily="2" charset="-78"/>
              </a:rPr>
              <a:t>  </a:t>
            </a:r>
            <a:r>
              <a:rPr lang="fa-IR" sz="4400" dirty="0" smtClean="0">
                <a:cs typeface="B Titr" pitchFamily="2" charset="-78"/>
              </a:rPr>
              <a:t/>
            </a:r>
            <a:br>
              <a:rPr lang="fa-IR" sz="4400" dirty="0" smtClean="0">
                <a:cs typeface="B Titr" pitchFamily="2" charset="-78"/>
              </a:rPr>
            </a:br>
            <a:r>
              <a:rPr lang="en-US" dirty="0" smtClean="0">
                <a:cs typeface="B Titr" pitchFamily="2" charset="-78"/>
              </a:rPr>
              <a:t/>
            </a:r>
            <a:br>
              <a:rPr lang="en-US" dirty="0" smtClean="0">
                <a:cs typeface="B Titr" pitchFamily="2" charset="-78"/>
              </a:rPr>
            </a:br>
            <a:r>
              <a:rPr lang="fa-IR" sz="3600" dirty="0" smtClean="0">
                <a:cs typeface="B Zar" pitchFamily="2" charset="-78"/>
              </a:rPr>
              <a:t>تهیه کننده : لیلا نامدار</a:t>
            </a:r>
            <a:br>
              <a:rPr lang="fa-IR" sz="3600" dirty="0" smtClean="0">
                <a:cs typeface="B Zar" pitchFamily="2" charset="-78"/>
              </a:rPr>
            </a:br>
            <a:r>
              <a:rPr lang="fa-IR" sz="3600" dirty="0" smtClean="0">
                <a:cs typeface="B Zar" pitchFamily="2" charset="-78"/>
              </a:rPr>
              <a:t>کارشناس ارشد کتابخانه مرکزی  و مرکز اسناد</a:t>
            </a:r>
            <a:endParaRPr lang="en-US" sz="3600" dirty="0">
              <a:cs typeface="B Zar" pitchFamily="2" charset="-78"/>
            </a:endParaRPr>
          </a:p>
        </p:txBody>
      </p:sp>
      <p:pic>
        <p:nvPicPr>
          <p:cNvPr id="3073" name="Picture 1" descr="C:\Users\user\Desktop\8.7.95\index.png"/>
          <p:cNvPicPr>
            <a:picLocks noChangeAspect="1" noChangeArrowheads="1"/>
          </p:cNvPicPr>
          <p:nvPr/>
        </p:nvPicPr>
        <p:blipFill>
          <a:blip r:embed="rId2"/>
          <a:srcRect/>
          <a:stretch>
            <a:fillRect/>
          </a:stretch>
        </p:blipFill>
        <p:spPr bwMode="auto">
          <a:xfrm>
            <a:off x="3352800" y="152400"/>
            <a:ext cx="1819275" cy="1904999"/>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389888"/>
          </a:xfrm>
        </p:spPr>
        <p:txBody>
          <a:bodyPr>
            <a:normAutofit/>
          </a:bodyPr>
          <a:lstStyle/>
          <a:p>
            <a:pPr algn="ctr" rtl="1"/>
            <a:r>
              <a:rPr lang="fa-IR" sz="2800" dirty="0" smtClean="0">
                <a:cs typeface="B Zar" pitchFamily="2" charset="-78"/>
              </a:rPr>
              <a:t>از </a:t>
            </a:r>
            <a:r>
              <a:rPr lang="fa-IR" sz="2400" dirty="0" smtClean="0">
                <a:cs typeface="B Zar" pitchFamily="2" charset="-78"/>
              </a:rPr>
              <a:t>طریق سایت دانشگاه به آدرس </a:t>
            </a:r>
            <a:r>
              <a:rPr lang="en-US" sz="2400" dirty="0" smtClean="0">
                <a:cs typeface="B Zar" pitchFamily="2" charset="-78"/>
              </a:rPr>
              <a:t>kmu.ac.ir</a:t>
            </a:r>
            <a:r>
              <a:rPr lang="fa-IR" sz="2400" dirty="0" smtClean="0">
                <a:cs typeface="B Zar" pitchFamily="2" charset="-78"/>
              </a:rPr>
              <a:t> و لینک کتابخانه الکترونیک، </a:t>
            </a:r>
            <a:r>
              <a:rPr lang="fa-IR" sz="2400" dirty="0" smtClean="0">
                <a:cs typeface="B Zar" pitchFamily="2" charset="-78"/>
              </a:rPr>
              <a:t>پایگاه فهرست </a:t>
            </a:r>
            <a:r>
              <a:rPr lang="fa-IR" sz="2400" smtClean="0">
                <a:cs typeface="B Zar" pitchFamily="2" charset="-78"/>
              </a:rPr>
              <a:t>مجلات نامعتبر و  </a:t>
            </a:r>
            <a:r>
              <a:rPr lang="fa-IR" sz="2400" dirty="0" smtClean="0">
                <a:cs typeface="B Zar" pitchFamily="2" charset="-78"/>
              </a:rPr>
              <a:t>جعلی و یا آدرس مستقیم  </a:t>
            </a:r>
            <a:r>
              <a:rPr lang="en-US" sz="2400" dirty="0">
                <a:cs typeface="B Zar" pitchFamily="2" charset="-78"/>
              </a:rPr>
              <a:t>http://blacklist.research.ac.ir </a:t>
            </a:r>
            <a:r>
              <a:rPr lang="fa-IR" sz="2400" dirty="0" smtClean="0">
                <a:cs typeface="B Zar" pitchFamily="2" charset="-78"/>
              </a:rPr>
              <a:t> در دسترس می باشد</a:t>
            </a:r>
            <a:r>
              <a:rPr lang="fa-IR" sz="2400" dirty="0" smtClean="0">
                <a:cs typeface="B Zar" pitchFamily="2" charset="-78"/>
              </a:rPr>
              <a:t>.</a:t>
            </a:r>
            <a:endParaRPr lang="en-US" sz="2400" dirty="0">
              <a:cs typeface="B Zar" pitchFamily="2" charset="-78"/>
            </a:endParaRPr>
          </a:p>
        </p:txBody>
      </p:sp>
      <p:sp>
        <p:nvSpPr>
          <p:cNvPr id="7" name="Down Arrow 6"/>
          <p:cNvSpPr/>
          <p:nvPr/>
        </p:nvSpPr>
        <p:spPr>
          <a:xfrm>
            <a:off x="5638800" y="4114800"/>
            <a:ext cx="1600200" cy="1066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پایگاه وب او ساینس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1935163"/>
            <a:ext cx="8991600" cy="4922837"/>
          </a:xfrm>
        </p:spPr>
      </p:pic>
      <p:sp>
        <p:nvSpPr>
          <p:cNvPr id="5" name="Down Arrow 4"/>
          <p:cNvSpPr/>
          <p:nvPr/>
        </p:nvSpPr>
        <p:spPr>
          <a:xfrm>
            <a:off x="-228600" y="4343400"/>
            <a:ext cx="3276600" cy="8382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انتخاب لینک</a:t>
            </a:r>
            <a:endParaRPr lang="en-US" dirty="0"/>
          </a:p>
        </p:txBody>
      </p:sp>
    </p:spTree>
    <p:extLst>
      <p:ext uri="{BB962C8B-B14F-4D97-AF65-F5344CB8AC3E}">
        <p14:creationId xmlns:p14="http://schemas.microsoft.com/office/powerpoint/2010/main" val="46960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775" y="1066800"/>
            <a:ext cx="9067800" cy="4800600"/>
          </a:xfrm>
        </p:spPr>
        <p:txBody>
          <a:bodyPr>
            <a:noAutofit/>
          </a:bodyPr>
          <a:lstStyle/>
          <a:p>
            <a:pPr algn="r" rtl="1"/>
            <a:r>
              <a:rPr lang="fa-IR" sz="1800" dirty="0" smtClean="0">
                <a:cs typeface="B Zar" pitchFamily="2" charset="-78"/>
              </a:rPr>
              <a:t>-پس </a:t>
            </a:r>
            <a:r>
              <a:rPr lang="fa-IR" sz="1800" dirty="0">
                <a:cs typeface="B Zar" pitchFamily="2" charset="-78"/>
              </a:rPr>
              <a:t>از بازیابی عنوان مجله موردنظر خود حتما به سایر مشخصات درج شده بالاخص آدرس اینترنتی آن توجه کنید زیرا در مورد مجلات جعلی مهمترین وجه تمایز از مجله اصلی آدرس اینترنتی آن است.</a:t>
            </a:r>
            <a:br>
              <a:rPr lang="fa-IR" sz="1800" dirty="0">
                <a:cs typeface="B Zar" pitchFamily="2" charset="-78"/>
              </a:rPr>
            </a:br>
            <a:r>
              <a:rPr lang="fa-IR" sz="1800" dirty="0">
                <a:cs typeface="B Zar" pitchFamily="2" charset="-78"/>
              </a:rPr>
              <a:t>- کلیه مجلات جعلی نیز در نهایت نامعتبر محسوب می شوند.</a:t>
            </a:r>
            <a:br>
              <a:rPr lang="fa-IR" sz="1800" dirty="0">
                <a:cs typeface="B Zar" pitchFamily="2" charset="-78"/>
              </a:rPr>
            </a:br>
            <a:r>
              <a:rPr lang="fa-IR" sz="1800" dirty="0">
                <a:cs typeface="B Zar" pitchFamily="2" charset="-78"/>
              </a:rPr>
              <a:t>- مجلات موجود در این فهرست فاقد اعتبار علمی می باشند.</a:t>
            </a:r>
            <a:br>
              <a:rPr lang="fa-IR" sz="1800" dirty="0">
                <a:cs typeface="B Zar" pitchFamily="2" charset="-78"/>
              </a:rPr>
            </a:br>
            <a:r>
              <a:rPr lang="fa-IR" sz="1800" dirty="0">
                <a:cs typeface="B Zar" pitchFamily="2" charset="-78"/>
              </a:rPr>
              <a:t>- مقالات منتشر شده در مجلات فهرست حاضر از تاریخ مندرج در مقابل عنوان هر مجله، نامعتبر محسوب شده و مشمول هیچ امتیاز مادی و معنوی نخواهند شد.</a:t>
            </a:r>
            <a:br>
              <a:rPr lang="fa-IR" sz="1800" dirty="0">
                <a:cs typeface="B Zar" pitchFamily="2" charset="-78"/>
              </a:rPr>
            </a:br>
            <a:r>
              <a:rPr lang="fa-IR" sz="1800" dirty="0">
                <a:cs typeface="B Zar" pitchFamily="2" charset="-78"/>
              </a:rPr>
              <a:t>- فهرست حاضر تمامی مجلات نامعتبر موجود را در بر نمی گیرد.</a:t>
            </a:r>
            <a:br>
              <a:rPr lang="fa-IR" sz="1800" dirty="0">
                <a:cs typeface="B Zar" pitchFamily="2" charset="-78"/>
              </a:rPr>
            </a:br>
            <a:r>
              <a:rPr lang="fa-IR" sz="1800" dirty="0">
                <a:cs typeface="B Zar" pitchFamily="2" charset="-78"/>
              </a:rPr>
              <a:t>- عدم وجود مجله ای در این فهرست الزاما دلیل بر معتبر بودن آن مجله نیست.</a:t>
            </a:r>
            <a:br>
              <a:rPr lang="fa-IR" sz="1800" dirty="0">
                <a:cs typeface="B Zar" pitchFamily="2" charset="-78"/>
              </a:rPr>
            </a:br>
            <a:r>
              <a:rPr lang="fa-IR" sz="1800" dirty="0">
                <a:cs typeface="B Zar" pitchFamily="2" charset="-78"/>
              </a:rPr>
              <a:t>- به منظور معرفی مجلات نامعتبر یا جعلی به این مرکز می توانید از طریق فرم پیشنهاد مجله برای بررسی و درج مشخصات کامل مجله و ذکر دلایل و توضیحات کافی آن را برای ما ارسال کنید تا مورد بررسی قرار گیرد.</a:t>
            </a:r>
            <a:br>
              <a:rPr lang="fa-IR" sz="1800" dirty="0">
                <a:cs typeface="B Zar" pitchFamily="2" charset="-78"/>
              </a:rPr>
            </a:br>
            <a:r>
              <a:rPr lang="fa-IR" sz="1800" dirty="0">
                <a:cs typeface="B Zar" pitchFamily="2" charset="-78"/>
              </a:rPr>
              <a:t>- برای برقراری تماس با ما و ارسال نظرات، پیشنهادات و انتقادات خود می توانید فرم بازخورد را تکمیل و ارسال نمایید. لطفا مشخصات خود را به صورت صحیح و کامل درج کنید تا قادر به پاسخگویی مناسب باشیم.</a:t>
            </a:r>
            <a:br>
              <a:rPr lang="fa-IR" sz="1800" dirty="0">
                <a:cs typeface="B Zar" pitchFamily="2" charset="-78"/>
              </a:rPr>
            </a:br>
            <a:r>
              <a:rPr lang="fa-IR" sz="1800" dirty="0">
                <a:cs typeface="B Zar" pitchFamily="2" charset="-78"/>
              </a:rPr>
              <a:t/>
            </a:r>
            <a:br>
              <a:rPr lang="fa-IR" sz="1800" dirty="0">
                <a:cs typeface="B Zar" pitchFamily="2" charset="-78"/>
              </a:rPr>
            </a:br>
            <a:endParaRPr lang="en-US" sz="1800" dirty="0">
              <a:cs typeface="B Zar" pitchFamily="2" charset="-78"/>
            </a:endParaRPr>
          </a:p>
        </p:txBody>
      </p:sp>
    </p:spTree>
    <p:extLst>
      <p:ext uri="{BB962C8B-B14F-4D97-AF65-F5344CB8AC3E}">
        <p14:creationId xmlns:p14="http://schemas.microsoft.com/office/powerpoint/2010/main" val="646528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2700" dirty="0">
                <a:cs typeface="B Zar" pitchFamily="2" charset="-78"/>
              </a:rPr>
              <a:t>برای بررسی مجله مورد نظر خود کافی است همه یا بخشی از عنوان مجله، عنوان ناشر یا شماره استاندارد آن را در کادر جستجوی پایگاه وارد کنید</a:t>
            </a:r>
            <a:r>
              <a:rPr lang="fa-IR" dirty="0"/>
              <a:t>.</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905000"/>
            <a:ext cx="9144000" cy="4953000"/>
          </a:xfrm>
        </p:spPr>
      </p:pic>
      <p:sp>
        <p:nvSpPr>
          <p:cNvPr id="8" name="Left Arrow 7"/>
          <p:cNvSpPr/>
          <p:nvPr/>
        </p:nvSpPr>
        <p:spPr>
          <a:xfrm>
            <a:off x="6629400" y="3581400"/>
            <a:ext cx="2209800" cy="12192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وارد نمودن عنوان مجله مورد نظر</a:t>
            </a:r>
            <a:endParaRPr lang="en-US" dirty="0"/>
          </a:p>
        </p:txBody>
      </p:sp>
    </p:spTree>
    <p:extLst>
      <p:ext uri="{BB962C8B-B14F-4D97-AF65-F5344CB8AC3E}">
        <p14:creationId xmlns:p14="http://schemas.microsoft.com/office/powerpoint/2010/main" val="35035197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 y="685800"/>
            <a:ext cx="9144000" cy="5791200"/>
          </a:xfrm>
        </p:spPr>
      </p:pic>
      <p:sp>
        <p:nvSpPr>
          <p:cNvPr id="5" name="Right Arrow 4"/>
          <p:cNvSpPr/>
          <p:nvPr/>
        </p:nvSpPr>
        <p:spPr>
          <a:xfrm>
            <a:off x="1371600" y="3810000"/>
            <a:ext cx="2286000" cy="7620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نتیجه جستجو</a:t>
            </a:r>
            <a:endParaRPr lang="en-US" dirty="0"/>
          </a:p>
        </p:txBody>
      </p:sp>
      <p:sp>
        <p:nvSpPr>
          <p:cNvPr id="6" name="Up Arrow 5"/>
          <p:cNvSpPr/>
          <p:nvPr/>
        </p:nvSpPr>
        <p:spPr>
          <a:xfrm>
            <a:off x="7010400" y="6096000"/>
            <a:ext cx="1828800" cy="762000"/>
          </a:xfrm>
          <a:prstGeom prst="upArrow">
            <a:avLst>
              <a:gd name="adj1" fmla="val 50000"/>
              <a:gd name="adj2" fmla="val 7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Zar" pitchFamily="2" charset="-78"/>
              </a:rPr>
              <a:t>مشخصا</a:t>
            </a:r>
            <a:r>
              <a:rPr lang="fa-IR" dirty="0" smtClean="0"/>
              <a:t>ت مجله </a:t>
            </a:r>
            <a:endParaRPr lang="en-US" dirty="0"/>
          </a:p>
        </p:txBody>
      </p:sp>
      <p:sp>
        <p:nvSpPr>
          <p:cNvPr id="7" name="Left Arrow 6"/>
          <p:cNvSpPr/>
          <p:nvPr/>
        </p:nvSpPr>
        <p:spPr>
          <a:xfrm>
            <a:off x="6172200" y="4343400"/>
            <a:ext cx="2514600" cy="12954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پیشنهاد عنوان مجله برای بررسی</a:t>
            </a:r>
            <a:endParaRPr lang="en-US" dirty="0"/>
          </a:p>
        </p:txBody>
      </p:sp>
    </p:spTree>
    <p:extLst>
      <p:ext uri="{BB962C8B-B14F-4D97-AF65-F5344CB8AC3E}">
        <p14:creationId xmlns:p14="http://schemas.microsoft.com/office/powerpoint/2010/main" val="35060429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8305800" cy="990600"/>
          </a:xfrm>
        </p:spPr>
        <p:txBody>
          <a:bodyPr/>
          <a:lstStyle/>
          <a:p>
            <a:pPr algn="ctr"/>
            <a:r>
              <a:rPr lang="fa-IR" dirty="0" smtClean="0"/>
              <a:t>موفق باشید</a:t>
            </a:r>
            <a:endParaRPr lang="en-US" dirty="0"/>
          </a:p>
        </p:txBody>
      </p:sp>
    </p:spTree>
    <p:extLst>
      <p:ext uri="{BB962C8B-B14F-4D97-AF65-F5344CB8AC3E}">
        <p14:creationId xmlns:p14="http://schemas.microsoft.com/office/powerpoint/2010/main" val="257405098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156</TotalTime>
  <Words>124</Words>
  <Application>Microsoft Office PowerPoint</Application>
  <PresentationFormat>On-screen Show (4:3)</PresentationFormat>
  <Paragraphs>11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Flow</vt:lpstr>
      <vt:lpstr>راهنمای پایگاه مجلات نامعتبر و جعلی    تهیه کننده : لیلا نامدار کارشناس ارشد کتابخانه مرکزی  و مرکز اسناد</vt:lpstr>
      <vt:lpstr>از طریق سایت دانشگاه به آدرس kmu.ac.ir و لینک کتابخانه الکترونیک، پایگاه فهرست مجلات نامعتبر و  جعلی و یا آدرس مستقیم  http://blacklist.research.ac.ir  در دسترس می باشد.</vt:lpstr>
      <vt:lpstr>-پس از بازیابی عنوان مجله موردنظر خود حتما به سایر مشخصات درج شده بالاخص آدرس اینترنتی آن توجه کنید زیرا در مورد مجلات جعلی مهمترین وجه تمایز از مجله اصلی آدرس اینترنتی آن است. - کلیه مجلات جعلی نیز در نهایت نامعتبر محسوب می شوند. - مجلات موجود در این فهرست فاقد اعتبار علمی می باشند. - مقالات منتشر شده در مجلات فهرست حاضر از تاریخ مندرج در مقابل عنوان هر مجله، نامعتبر محسوب شده و مشمول هیچ امتیاز مادی و معنوی نخواهند شد. - فهرست حاضر تمامی مجلات نامعتبر موجود را در بر نمی گیرد. - عدم وجود مجله ای در این فهرست الزاما دلیل بر معتبر بودن آن مجله نیست. - به منظور معرفی مجلات نامعتبر یا جعلی به این مرکز می توانید از طریق فرم پیشنهاد مجله برای بررسی و درج مشخصات کامل مجله و ذکر دلایل و توضیحات کافی آن را برای ما ارسال کنید تا مورد بررسی قرار گیرد. - برای برقراری تماس با ما و ارسال نظرات، پیشنهادات و انتقادات خود می توانید فرم بازخورد را تکمیل و ارسال نمایید. لطفا مشخصات خود را به صورت صحیح و کامل درج کنید تا قادر به پاسخگویی مناسب باشیم.  </vt:lpstr>
      <vt:lpstr>برای بررسی مجله مورد نظر خود کافی است همه یا بخشی از عنوان مجله، عنوان ناشر یا شماره استاندارد آن را در کادر جستجوی پایگاه وارد کنید.</vt:lpstr>
      <vt:lpstr>PowerPoint Presentation</vt:lpstr>
      <vt:lpstr>موفق باشید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نحوه دریافت VPN  دانشگاه علوم پزشکی کرمان</dc:title>
  <dc:creator>user</dc:creator>
  <cp:lastModifiedBy>لیلا نامدار</cp:lastModifiedBy>
  <cp:revision>44</cp:revision>
  <dcterms:created xsi:type="dcterms:W3CDTF">2016-09-29T13:15:13Z</dcterms:created>
  <dcterms:modified xsi:type="dcterms:W3CDTF">2017-09-19T07:40:07Z</dcterms:modified>
</cp:coreProperties>
</file>